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7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8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  <p:sldMasterId id="2147484341" r:id="rId3"/>
    <p:sldMasterId id="2147484375" r:id="rId4"/>
    <p:sldMasterId id="2147484396" r:id="rId5"/>
    <p:sldMasterId id="2147484432" r:id="rId6"/>
    <p:sldMasterId id="2147484515" r:id="rId7"/>
    <p:sldMasterId id="2147484582" r:id="rId8"/>
    <p:sldMasterId id="2147484610" r:id="rId9"/>
  </p:sldMasterIdLst>
  <p:notesMasterIdLst>
    <p:notesMasterId r:id="rId62"/>
  </p:notesMasterIdLst>
  <p:handoutMasterIdLst>
    <p:handoutMasterId r:id="rId63"/>
  </p:handoutMasterIdLst>
  <p:sldIdLst>
    <p:sldId id="1393" r:id="rId10"/>
    <p:sldId id="1666" r:id="rId11"/>
    <p:sldId id="261" r:id="rId12"/>
    <p:sldId id="1581" r:id="rId13"/>
    <p:sldId id="1659" r:id="rId14"/>
    <p:sldId id="1653" r:id="rId15"/>
    <p:sldId id="1631" r:id="rId16"/>
    <p:sldId id="1660" r:id="rId17"/>
    <p:sldId id="1578" r:id="rId18"/>
    <p:sldId id="1580" r:id="rId19"/>
    <p:sldId id="1583" r:id="rId20"/>
    <p:sldId id="1582" r:id="rId21"/>
    <p:sldId id="1609" r:id="rId22"/>
    <p:sldId id="1610" r:id="rId23"/>
    <p:sldId id="1584" r:id="rId24"/>
    <p:sldId id="1586" r:id="rId25"/>
    <p:sldId id="1585" r:id="rId26"/>
    <p:sldId id="1633" r:id="rId27"/>
    <p:sldId id="1591" r:id="rId28"/>
    <p:sldId id="1626" r:id="rId29"/>
    <p:sldId id="1627" r:id="rId30"/>
    <p:sldId id="1628" r:id="rId31"/>
    <p:sldId id="1629" r:id="rId32"/>
    <p:sldId id="1630" r:id="rId33"/>
    <p:sldId id="1661" r:id="rId34"/>
    <p:sldId id="258" r:id="rId35"/>
    <p:sldId id="259" r:id="rId36"/>
    <p:sldId id="257" r:id="rId37"/>
    <p:sldId id="260" r:id="rId38"/>
    <p:sldId id="262" r:id="rId39"/>
    <p:sldId id="263" r:id="rId40"/>
    <p:sldId id="264" r:id="rId41"/>
    <p:sldId id="265" r:id="rId42"/>
    <p:sldId id="1632" r:id="rId43"/>
    <p:sldId id="1652" r:id="rId44"/>
    <p:sldId id="1647" r:id="rId45"/>
    <p:sldId id="1662" r:id="rId46"/>
    <p:sldId id="1634" r:id="rId47"/>
    <p:sldId id="1635" r:id="rId48"/>
    <p:sldId id="1636" r:id="rId49"/>
    <p:sldId id="1637" r:id="rId50"/>
    <p:sldId id="1638" r:id="rId51"/>
    <p:sldId id="1663" r:id="rId52"/>
    <p:sldId id="1657" r:id="rId53"/>
    <p:sldId id="1654" r:id="rId54"/>
    <p:sldId id="1656" r:id="rId55"/>
    <p:sldId id="1655" r:id="rId56"/>
    <p:sldId id="266" r:id="rId57"/>
    <p:sldId id="1658" r:id="rId58"/>
    <p:sldId id="1664" r:id="rId59"/>
    <p:sldId id="1665" r:id="rId60"/>
    <p:sldId id="1569" r:id="rId6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140A65-61D1-45DF-8481-7EC8ED7B2C1C}">
          <p14:sldIdLst>
            <p14:sldId id="1393"/>
            <p14:sldId id="1666"/>
            <p14:sldId id="261"/>
          </p14:sldIdLst>
        </p14:section>
        <p14:section name="Introduction" id="{6E401647-F206-4985-A371-ACE78707574C}">
          <p14:sldIdLst>
            <p14:sldId id="1581"/>
            <p14:sldId id="1659"/>
            <p14:sldId id="1653"/>
            <p14:sldId id="1631"/>
            <p14:sldId id="1660"/>
            <p14:sldId id="1578"/>
            <p14:sldId id="1580"/>
            <p14:sldId id="1583"/>
            <p14:sldId id="1582"/>
            <p14:sldId id="1609"/>
            <p14:sldId id="1610"/>
          </p14:sldIdLst>
        </p14:section>
        <p14:section name="Development" id="{C3FCDA83-6B70-42C5-9D58-C06D389640BB}">
          <p14:sldIdLst>
            <p14:sldId id="1584"/>
          </p14:sldIdLst>
        </p14:section>
        <p14:section name="Deployment" id="{5DEFE96A-B4D5-436F-AB41-3453BA119BD5}">
          <p14:sldIdLst>
            <p14:sldId id="1586"/>
            <p14:sldId id="1585"/>
            <p14:sldId id="1633"/>
            <p14:sldId id="1591"/>
            <p14:sldId id="1626"/>
            <p14:sldId id="1627"/>
            <p14:sldId id="1628"/>
            <p14:sldId id="1629"/>
            <p14:sldId id="1630"/>
            <p14:sldId id="1661"/>
            <p14:sldId id="258"/>
            <p14:sldId id="259"/>
            <p14:sldId id="257"/>
            <p14:sldId id="260"/>
            <p14:sldId id="262"/>
            <p14:sldId id="263"/>
            <p14:sldId id="264"/>
            <p14:sldId id="265"/>
            <p14:sldId id="1632"/>
            <p14:sldId id="1652"/>
            <p14:sldId id="1647"/>
            <p14:sldId id="1662"/>
            <p14:sldId id="1634"/>
            <p14:sldId id="1635"/>
            <p14:sldId id="1636"/>
            <p14:sldId id="1637"/>
            <p14:sldId id="1638"/>
            <p14:sldId id="1663"/>
            <p14:sldId id="1657"/>
            <p14:sldId id="1654"/>
            <p14:sldId id="1656"/>
            <p14:sldId id="1655"/>
            <p14:sldId id="266"/>
            <p14:sldId id="1658"/>
            <p14:sldId id="1664"/>
            <p14:sldId id="1665"/>
            <p14:sldId id="15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107C10"/>
    <a:srgbClr val="FF8C00"/>
    <a:srgbClr val="FFC073"/>
    <a:srgbClr val="FFCB40"/>
    <a:srgbClr val="292929"/>
    <a:srgbClr val="FFFFFF"/>
    <a:srgbClr val="BAD80A"/>
    <a:srgbClr val="A80000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9" autoAdjust="0"/>
    <p:restoredTop sz="78256" autoAdjust="0"/>
  </p:normalViewPr>
  <p:slideViewPr>
    <p:cSldViewPr>
      <p:cViewPr varScale="1">
        <p:scale>
          <a:sx n="77" d="100"/>
          <a:sy n="77" d="100"/>
        </p:scale>
        <p:origin x="146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2007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4/9/2018 4:58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42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02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2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17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7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37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5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22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8712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82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6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5:02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03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9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377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239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858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57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338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88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988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771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99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794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810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159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034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671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606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796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91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1904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560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899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46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94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95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053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993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3247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952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12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1838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855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66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82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0411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576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723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97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52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8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9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8"/>
            <a:ext cx="9144000" cy="683264"/>
          </a:xfr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4"/>
            <a:ext cx="3288505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64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9360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05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41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84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87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56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58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21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5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6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7910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95778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7897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1921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98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501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77741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3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621824" y="280105"/>
            <a:ext cx="11192828" cy="1165754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21824" y="1632056"/>
            <a:ext cx="11192828" cy="7386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637833" y="6459210"/>
            <a:ext cx="746269" cy="53514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237360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436475" cy="619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344" y="2771905"/>
            <a:ext cx="11795219" cy="2176074"/>
          </a:xfrm>
        </p:spPr>
        <p:txBody>
          <a:bodyPr anchor="b">
            <a:normAutofit/>
          </a:bodyPr>
          <a:lstStyle>
            <a:lvl1pPr marL="0" indent="0">
              <a:buNone/>
              <a:defRPr sz="489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2042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0343" y="6485614"/>
            <a:ext cx="2901844" cy="373041"/>
          </a:xfrm>
          <a:prstGeom prst="rect">
            <a:avLst/>
          </a:prstGeom>
        </p:spPr>
        <p:txBody>
          <a:bodyPr anchor="ctr"/>
          <a:lstStyle>
            <a:lvl1pPr>
              <a:defRPr sz="1224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1332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 Title and Content - Whi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310913" y="6484576"/>
            <a:ext cx="2940145" cy="372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" sz="136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‹#›</a:t>
            </a:fld>
            <a:endParaRPr lang="en" sz="136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0912" y="372393"/>
            <a:ext cx="11814651" cy="652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3636C"/>
              </a:buClr>
              <a:buFont typeface="Arial"/>
              <a:buNone/>
              <a:defRPr sz="4352" b="0" i="0" u="none" strike="noStrike" cap="none">
                <a:solidFill>
                  <a:srgbClr val="5363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448"/>
            </a:lvl2pPr>
            <a:lvl3pPr lvl="2" indent="0">
              <a:spcBef>
                <a:spcPts val="0"/>
              </a:spcBef>
              <a:buNone/>
              <a:defRPr sz="2448"/>
            </a:lvl3pPr>
            <a:lvl4pPr lvl="3" indent="0">
              <a:spcBef>
                <a:spcPts val="0"/>
              </a:spcBef>
              <a:buNone/>
              <a:defRPr sz="2448"/>
            </a:lvl4pPr>
            <a:lvl5pPr lvl="4" indent="0">
              <a:spcBef>
                <a:spcPts val="0"/>
              </a:spcBef>
              <a:buNone/>
              <a:defRPr sz="2448"/>
            </a:lvl5pPr>
            <a:lvl6pPr lvl="5" indent="0">
              <a:spcBef>
                <a:spcPts val="0"/>
              </a:spcBef>
              <a:buNone/>
              <a:defRPr sz="2448"/>
            </a:lvl6pPr>
            <a:lvl7pPr lvl="6" indent="0">
              <a:spcBef>
                <a:spcPts val="0"/>
              </a:spcBef>
              <a:buNone/>
              <a:defRPr sz="2448"/>
            </a:lvl7pPr>
            <a:lvl8pPr lvl="7" indent="0">
              <a:spcBef>
                <a:spcPts val="0"/>
              </a:spcBef>
              <a:buNone/>
              <a:defRPr sz="2448"/>
            </a:lvl8pPr>
            <a:lvl9pPr lvl="8" indent="0">
              <a:spcBef>
                <a:spcPts val="0"/>
              </a:spcBef>
              <a:buNone/>
              <a:defRPr sz="2448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0912" y="1861969"/>
            <a:ext cx="11814651" cy="561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155" marR="0" lvl="0" indent="-60448" algn="l" rtl="0">
              <a:lnSpc>
                <a:spcPct val="90000"/>
              </a:lnSpc>
              <a:spcBef>
                <a:spcPts val="1020"/>
              </a:spcBef>
              <a:buClr>
                <a:schemeClr val="accent1"/>
              </a:buClr>
              <a:buSzPct val="100000"/>
              <a:buFont typeface="Arial"/>
              <a:buChar char="•"/>
              <a:defRPr sz="272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99465" marR="0" lvl="1" indent="-77718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100000"/>
              <a:buFont typeface="Arial"/>
              <a:buChar char="−"/>
              <a:defRPr sz="244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65774" marR="0" lvl="2" indent="-103624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100000"/>
              <a:buFont typeface="Arial"/>
              <a:buChar char="•"/>
              <a:defRPr sz="204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32084" marR="0" lvl="3" indent="-116577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96428"/>
              <a:buFont typeface="Arial"/>
              <a:buChar char="−"/>
              <a:defRPr sz="183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98394" marR="0" lvl="4" indent="-116577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96428"/>
              <a:buFont typeface="Noto Sans Symbols"/>
              <a:buChar char="➢"/>
              <a:defRPr sz="183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4703" marR="0" lvl="5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31013" marR="0" lvl="6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97323" marR="0" lvl="7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63633" marR="0" lvl="8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310912" y="1042702"/>
            <a:ext cx="11814651" cy="5801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20"/>
              </a:spcBef>
              <a:buClr>
                <a:schemeClr val="dk2"/>
              </a:buClr>
              <a:buFont typeface="Arial"/>
              <a:buNone/>
              <a:defRPr sz="285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99465" marR="0" lvl="1" indent="-77718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100000"/>
              <a:buFont typeface="Arial"/>
              <a:buChar char="•"/>
              <a:defRPr sz="24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65774" marR="0" lvl="2" indent="-103624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10000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32084" marR="0" lvl="3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98394" marR="0" lvl="4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4703" marR="0" lvl="5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31013" marR="0" lvl="6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97323" marR="0" lvl="7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63633" marR="0" lvl="8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34147" y="6515339"/>
            <a:ext cx="1191417" cy="310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9916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204" cy="372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631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2619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8929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5239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31549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7858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4168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30478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ftr" idx="11"/>
          </p:nvPr>
        </p:nvSpPr>
        <p:spPr>
          <a:xfrm>
            <a:off x="4119583" y="6482888"/>
            <a:ext cx="4197309" cy="372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631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2619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8929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5239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31549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7858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4168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30478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783261" y="6482888"/>
            <a:ext cx="2798204" cy="372391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" sz="1224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</a:pPr>
              <a:t>‹#›</a:t>
            </a:fld>
            <a:endParaRPr lang="en" sz="1224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57012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- Whit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310913" y="6484576"/>
            <a:ext cx="2940145" cy="372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" sz="136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‹#›</a:t>
            </a:fld>
            <a:endParaRPr lang="en" sz="136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34147" y="6515339"/>
            <a:ext cx="1191417" cy="31086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0912" y="372393"/>
            <a:ext cx="11814651" cy="652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3636C"/>
              </a:buClr>
              <a:buFont typeface="Arial"/>
              <a:buNone/>
              <a:defRPr sz="4352" b="0" i="0" u="none" strike="noStrike" cap="none">
                <a:solidFill>
                  <a:srgbClr val="5363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448"/>
            </a:lvl2pPr>
            <a:lvl3pPr lvl="2" indent="0">
              <a:spcBef>
                <a:spcPts val="0"/>
              </a:spcBef>
              <a:buNone/>
              <a:defRPr sz="2448"/>
            </a:lvl3pPr>
            <a:lvl4pPr lvl="3" indent="0">
              <a:spcBef>
                <a:spcPts val="0"/>
              </a:spcBef>
              <a:buNone/>
              <a:defRPr sz="2448"/>
            </a:lvl4pPr>
            <a:lvl5pPr lvl="4" indent="0">
              <a:spcBef>
                <a:spcPts val="0"/>
              </a:spcBef>
              <a:buNone/>
              <a:defRPr sz="2448"/>
            </a:lvl5pPr>
            <a:lvl6pPr lvl="5" indent="0">
              <a:spcBef>
                <a:spcPts val="0"/>
              </a:spcBef>
              <a:buNone/>
              <a:defRPr sz="2448"/>
            </a:lvl6pPr>
            <a:lvl7pPr lvl="6" indent="0">
              <a:spcBef>
                <a:spcPts val="0"/>
              </a:spcBef>
              <a:buNone/>
              <a:defRPr sz="2448"/>
            </a:lvl7pPr>
            <a:lvl8pPr lvl="7" indent="0">
              <a:spcBef>
                <a:spcPts val="0"/>
              </a:spcBef>
              <a:buNone/>
              <a:defRPr sz="2448"/>
            </a:lvl8pPr>
            <a:lvl9pPr lvl="8" indent="0">
              <a:spcBef>
                <a:spcPts val="0"/>
              </a:spcBef>
              <a:buNone/>
              <a:defRPr sz="244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15122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795245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206437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751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78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2268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14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80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63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0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86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73361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6074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440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8165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216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58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6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12860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0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7200" cy="2294898"/>
          </a:xfrm>
        </p:spPr>
        <p:txBody>
          <a:bodyPr>
            <a:spAutoFit/>
          </a:bodyPr>
          <a:lstStyle>
            <a:lvl1pPr marL="0" indent="0">
              <a:buClr>
                <a:schemeClr val="bg1"/>
              </a:buClr>
              <a:buFontTx/>
              <a:buNone/>
              <a:defRPr>
                <a:solidFill>
                  <a:srgbClr val="0072C6"/>
                </a:solidFill>
              </a:defRPr>
            </a:lvl1pPr>
            <a:lvl2pPr marL="583554" indent="-241033">
              <a:buClr>
                <a:schemeClr val="bg1"/>
              </a:buClr>
              <a:buFont typeface="Symbol" panose="05050102010706020507" pitchFamily="18" charset="2"/>
              <a:buChar char="-"/>
              <a:defRPr/>
            </a:lvl2pPr>
            <a:lvl3pPr marL="799216" indent="-228347">
              <a:buClr>
                <a:schemeClr val="bg1"/>
              </a:buClr>
              <a:buFont typeface="Segoe UI" panose="020B0502040204020203" pitchFamily="34" charset="0"/>
              <a:buChar char="&gt;"/>
              <a:defRPr sz="2397"/>
            </a:lvl3pPr>
            <a:lvl4pPr marL="1027562" indent="-228347">
              <a:buClr>
                <a:schemeClr val="bg1"/>
              </a:buClr>
              <a:buFont typeface="Segoe UI" panose="020B0502040204020203" pitchFamily="34" charset="0"/>
              <a:buChar char="-"/>
              <a:defRPr sz="1998"/>
            </a:lvl4pPr>
            <a:lvl5pPr marL="1255909" indent="-228347">
              <a:buClr>
                <a:schemeClr val="bg1"/>
              </a:buClr>
              <a:buFont typeface="Arial" panose="020B0604020202020204" pitchFamily="34" charset="0"/>
              <a:buChar char="•"/>
              <a:defRPr sz="199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4380289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 or 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6064" y="2900034"/>
            <a:ext cx="10056812" cy="110001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Demo or video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1938" y="3944683"/>
            <a:ext cx="10058401" cy="118320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6712" y="6026927"/>
            <a:ext cx="2511677" cy="5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9912"/>
      </p:ext>
    </p:extLst>
  </p:cSld>
  <p:clrMapOvr>
    <a:masterClrMapping/>
  </p:clrMapOvr>
  <p:transition spd="slow">
    <p:push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209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209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09C1-8641-440A-A803-6428070983A1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1324-61F6-4F6C-ABD0-5736B5380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1517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CEB7-0FE6-4BBC-911E-990262339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71B4E-53F1-4342-B95A-40DB4A326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2882-E7EB-42FB-A004-9D748ADF2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3422C-A6D2-42AD-B574-F6F003B2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172BE-C810-4D25-A5F1-2D3F07EB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5588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634F-0205-4527-BF9C-70765685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BC19-DFBA-42CB-8819-B6202BED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E414-F3EB-4966-A734-33DC1756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8A464-A9A3-4F12-8903-111E39A8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1C1B0-39F3-4DCD-98AF-4E3E45F5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149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86B1-A3EC-4CAB-8EDD-F9450A19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AE67B-55CE-4956-9CD1-F806141DE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3B4AA-5439-48DE-ADC8-C75BFA5C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53EE3-F0BC-4E45-8309-0A5CA751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3701A-982A-4162-A697-DEB24F81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524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862A-32C9-4823-8862-CDD645CA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86C5E-1FC8-4034-BD49-DEF152718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7776D-0D10-46CF-8B76-29B4978CA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F1521-CA31-4B72-8A20-98956E4A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9F42D-9438-4E9F-A570-05C22D45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4DDDB-B352-4874-A21C-4AACD331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7530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4ACD8-EC7D-4A8D-9BC9-69E479B3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B54B2-7105-4811-AFE4-A024DEAE5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E622A-881B-4DCA-ABF7-D7CCE9DC0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42B75-1CFD-4A6B-954B-3B5EEFF06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4852F-DF62-4B22-9430-5F53DFB3B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CF9A-E7CC-4CF5-9E83-2F53D8C6D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901A9-B7DD-4146-970E-0B37B5D2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117AB-2606-491D-81FE-AAE7D048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1675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CC07-9ECE-40DF-8CA7-9415EB2E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04236-F6A1-46D2-B441-09FE7770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F4474-94AE-4F13-B59D-B1E11B42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0142B-66E4-4963-9BDD-093D1CE5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2018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30C3F-A577-4FF5-A999-2BECCDAD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1812B-A6FC-4269-8402-64E8499D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8BC3-1CC1-45C6-8D08-577C6987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8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1959-5AD5-4B88-8BE0-78A2887D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1AD16-DC29-4CF4-BD75-1C1DCAC33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19283-12F9-4D03-939F-FAB443641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0D7CC-498F-49DB-9D47-3B4A54EDD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F3E5A-E99B-4099-BB28-DCEFF5E3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016CD-94ED-40C5-B569-B23E6494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6119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8325-C97A-44B9-AE22-A84A4685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A82F3-742C-4992-8FAC-2793CAED5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FC578-EDCE-4AC5-8A45-B93E6EF8D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E7979-0E51-4205-AC09-F742A94C6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F877C-695D-4E25-872A-1E035C3D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6509A-84BB-4AE5-9974-A24C713C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4229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7253-C86F-4B67-8D35-CC8C5F9F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D9989-1A26-49AD-9A37-FB59DAA30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4A308-3E39-4A56-83F4-40D3F035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6471-E475-4B89-B78F-637CD74B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4945C-408D-4F6D-A5B5-ED18FF8C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5901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968171-01C9-4F0C-89BD-EF3C8933C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1A3F5-1549-4E26-9A16-105FA9A65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B3B7C-2BF2-44FF-A726-85FEBD2EB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574D-581A-4217-8078-C9B202BD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A961A-BD04-4872-AB65-B2943CBB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2735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445968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8117487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8787" cy="1881329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6092379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84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2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72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5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39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731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lue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2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Two Column Blue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436475" cy="121284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8750">
                      <a:schemeClr val="bg1"/>
                    </a:gs>
                    <a:gs pos="6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2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87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028409"/>
            <a:ext cx="11887200" cy="572464"/>
          </a:xfrm>
        </p:spPr>
        <p:txBody>
          <a:bodyPr/>
          <a:lstStyle>
            <a:lvl1pPr marL="0" indent="0">
              <a:buFontTx/>
              <a:buNone/>
              <a:defRPr sz="2800" baseline="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58874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61382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03550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5796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1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983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180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4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9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C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" y="0"/>
            <a:ext cx="12434888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479775"/>
            <a:ext cx="1646238" cy="35264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0469259" y="296863"/>
            <a:ext cx="169257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AzureCon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17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1292662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4000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668463"/>
            <a:ext cx="5943598" cy="572464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13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1292662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4000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668463"/>
            <a:ext cx="5943598" cy="572464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4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60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451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 with ar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34888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60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54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155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3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een Bullet text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804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8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8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028409"/>
            <a:ext cx="11887200" cy="572464"/>
          </a:xfrm>
        </p:spPr>
        <p:txBody>
          <a:bodyPr/>
          <a:lstStyle>
            <a:lvl1pPr marL="0" indent="0">
              <a:buFontTx/>
              <a:buNone/>
              <a:defRPr sz="2800" baseline="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7134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dark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028409"/>
            <a:ext cx="11887200" cy="572464"/>
          </a:xfrm>
        </p:spPr>
        <p:txBody>
          <a:bodyPr/>
          <a:lstStyle>
            <a:lvl1pPr marL="0" indent="0">
              <a:buFontTx/>
              <a:buNone/>
              <a:defRPr sz="2800" baseline="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5650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590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178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368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27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76250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1768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48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4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47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18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7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Blue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320319"/>
            <a:ext cx="11889564" cy="917575"/>
          </a:xfrm>
        </p:spPr>
        <p:txBody>
          <a:bodyPr/>
          <a:lstStyle>
            <a:lvl1pPr>
              <a:defRPr baseline="0">
                <a:gradFill>
                  <a:gsLst>
                    <a:gs pos="22500">
                      <a:schemeClr val="bg2"/>
                    </a:gs>
                    <a:gs pos="48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313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54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249" r:id="rId11"/>
    <p:sldLayoutId id="2147484301" r:id="rId12"/>
    <p:sldLayoutId id="2147484251" r:id="rId13"/>
    <p:sldLayoutId id="2147484252" r:id="rId14"/>
    <p:sldLayoutId id="2147484257" r:id="rId15"/>
    <p:sldLayoutId id="2147484258" r:id="rId16"/>
    <p:sldLayoutId id="2147484260" r:id="rId17"/>
    <p:sldLayoutId id="2147484299" r:id="rId18"/>
    <p:sldLayoutId id="214748426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-111928" y="6469062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3" r:id="rId8"/>
    <p:sldLayoutId id="2147484334" r:id="rId9"/>
    <p:sldLayoutId id="2147484335" r:id="rId10"/>
    <p:sldLayoutId id="2147484336" r:id="rId11"/>
    <p:sldLayoutId id="2147484324" r:id="rId12"/>
    <p:sldLayoutId id="2147484325" r:id="rId13"/>
    <p:sldLayoutId id="2147484326" r:id="rId14"/>
    <p:sldLayoutId id="2147484327" r:id="rId15"/>
    <p:sldLayoutId id="2147484328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4" r:id="rId11"/>
    <p:sldLayoutId id="2147484355" r:id="rId12"/>
    <p:sldLayoutId id="2147484356" r:id="rId13"/>
    <p:sldLayoutId id="2147484357" r:id="rId14"/>
    <p:sldLayoutId id="2147484359" r:id="rId15"/>
    <p:sldLayoutId id="2147484360" r:id="rId16"/>
    <p:sldLayoutId id="2147484361" r:id="rId17"/>
    <p:sldLayoutId id="2147484362" r:id="rId18"/>
    <p:sldLayoutId id="214748436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5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6" r:id="rId1"/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  <p:sldLayoutId id="2147484387" r:id="rId12"/>
    <p:sldLayoutId id="2147484388" r:id="rId13"/>
    <p:sldLayoutId id="2147484389" r:id="rId14"/>
    <p:sldLayoutId id="2147484390" r:id="rId15"/>
    <p:sldLayoutId id="2147484391" r:id="rId16"/>
    <p:sldLayoutId id="2147484392" r:id="rId17"/>
    <p:sldLayoutId id="2147484393" r:id="rId18"/>
    <p:sldLayoutId id="2147484394" r:id="rId19"/>
    <p:sldLayoutId id="214748439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5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7" r:id="rId1"/>
    <p:sldLayoutId id="2147484404" r:id="rId2"/>
    <p:sldLayoutId id="2147484405" r:id="rId3"/>
    <p:sldLayoutId id="2147484406" r:id="rId4"/>
    <p:sldLayoutId id="2147484407" r:id="rId5"/>
    <p:sldLayoutId id="2147484408" r:id="rId6"/>
    <p:sldLayoutId id="2147484409" r:id="rId7"/>
    <p:sldLayoutId id="2147484410" r:id="rId8"/>
    <p:sldLayoutId id="2147484411" r:id="rId9"/>
    <p:sldLayoutId id="2147484412" r:id="rId10"/>
    <p:sldLayoutId id="2147484413" r:id="rId11"/>
    <p:sldLayoutId id="2147484414" r:id="rId12"/>
    <p:sldLayoutId id="2147484415" r:id="rId13"/>
    <p:sldLayoutId id="2147484416" r:id="rId14"/>
    <p:sldLayoutId id="2147484417" r:id="rId15"/>
    <p:sldLayoutId id="2147484418" r:id="rId16"/>
    <p:sldLayoutId id="2147484419" r:id="rId17"/>
    <p:sldLayoutId id="2147484421" r:id="rId18"/>
    <p:sldLayoutId id="2147484422" r:id="rId19"/>
    <p:sldLayoutId id="2147484423" r:id="rId20"/>
    <p:sldLayoutId id="2147484424" r:id="rId21"/>
    <p:sldLayoutId id="2147484425" r:id="rId22"/>
    <p:sldLayoutId id="2147484426" r:id="rId23"/>
    <p:sldLayoutId id="2147484427" r:id="rId24"/>
    <p:sldLayoutId id="2147484428" r:id="rId25"/>
    <p:sldLayoutId id="2147484429" r:id="rId26"/>
    <p:sldLayoutId id="2147484430" r:id="rId27"/>
    <p:sldLayoutId id="2147484431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74638" y="6689365"/>
            <a:ext cx="3937000" cy="1371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32742" rtl="0" eaLnBrk="1" latinLnBrk="0" hangingPunct="1">
              <a:defRPr lang="en-US" sz="900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595101" y="6689365"/>
            <a:ext cx="566737" cy="1371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900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4" r:id="rId1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2" baseline="0" dirty="0" smtClean="0">
          <a:ln w="3175">
            <a:noFill/>
          </a:ln>
          <a:solidFill>
            <a:schemeClr val="bg1">
              <a:lumMod val="50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  <p15:guide id="23" pos="173">
          <p15:clr>
            <a:srgbClr val="5ACBF0"/>
          </p15:clr>
        </p15:guide>
        <p15:guide id="24">
          <p15:clr>
            <a:srgbClr val="F26B43"/>
          </p15:clr>
        </p15:guide>
        <p15:guide id="25" pos="7834">
          <p15:clr>
            <a:srgbClr val="F26B43"/>
          </p15:clr>
        </p15:guide>
        <p15:guide id="26" orient="horz" pos="4406">
          <p15:clr>
            <a:srgbClr val="F26B43"/>
          </p15:clr>
        </p15:guide>
        <p15:guide id="27" orient="horz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99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7" r:id="rId11"/>
    <p:sldLayoutId id="2147484528" r:id="rId12"/>
    <p:sldLayoutId id="2147484529" r:id="rId13"/>
    <p:sldLayoutId id="2147484530" r:id="rId14"/>
    <p:sldLayoutId id="2147484532" r:id="rId15"/>
    <p:sldLayoutId id="2147484533" r:id="rId16"/>
    <p:sldLayoutId id="2147484534" r:id="rId17"/>
    <p:sldLayoutId id="2147484535" r:id="rId18"/>
    <p:sldLayoutId id="2147484536" r:id="rId19"/>
    <p:sldLayoutId id="2147484537" r:id="rId20"/>
    <p:sldLayoutId id="2147484538" r:id="rId21"/>
    <p:sldLayoutId id="2147484539" r:id="rId22"/>
    <p:sldLayoutId id="2147484541" r:id="rId23"/>
    <p:sldLayoutId id="2147484542" r:id="rId24"/>
    <p:sldLayoutId id="214748454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9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  <p:sldLayoutId id="2147484595" r:id="rId12"/>
    <p:sldLayoutId id="2147484596" r:id="rId13"/>
    <p:sldLayoutId id="2147484597" r:id="rId14"/>
    <p:sldLayoutId id="2147484598" r:id="rId15"/>
    <p:sldLayoutId id="2147484599" r:id="rId16"/>
    <p:sldLayoutId id="2147484601" r:id="rId17"/>
    <p:sldLayoutId id="2147484602" r:id="rId18"/>
    <p:sldLayoutId id="2147484603" r:id="rId19"/>
    <p:sldLayoutId id="2147484604" r:id="rId20"/>
    <p:sldLayoutId id="2147484605" r:id="rId21"/>
    <p:sldLayoutId id="2147484606" r:id="rId22"/>
    <p:sldLayoutId id="2147484607" r:id="rId23"/>
    <p:sldLayoutId id="2147484609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AAA821-8533-4D79-921A-89705B4B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717BB-5DED-4F2C-8445-CC24CDD13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5EA67-71ED-4DA6-BC6F-F2FF87397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60B2E-960E-4334-B2AC-30B91CD3EBF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957E-76D1-4610-9E89-F9B902346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24D8A-CDE7-4BB9-A659-23E92927C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45" r:id="rId12"/>
    <p:sldLayoutId id="2147484646" r:id="rId13"/>
    <p:sldLayoutId id="2147484647" r:id="rId14"/>
    <p:sldLayoutId id="2147484648" r:id="rId15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47" Type="http://schemas.openxmlformats.org/officeDocument/2006/relationships/image" Target="../media/image59.png"/><Relationship Id="rId50" Type="http://schemas.openxmlformats.org/officeDocument/2006/relationships/image" Target="../media/image6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41" Type="http://schemas.openxmlformats.org/officeDocument/2006/relationships/image" Target="../media/image53.png"/><Relationship Id="rId5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45" Type="http://schemas.openxmlformats.org/officeDocument/2006/relationships/image" Target="../media/image57.png"/><Relationship Id="rId53" Type="http://schemas.openxmlformats.org/officeDocument/2006/relationships/image" Target="../media/image65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49" Type="http://schemas.openxmlformats.org/officeDocument/2006/relationships/image" Target="../media/image61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52" Type="http://schemas.openxmlformats.org/officeDocument/2006/relationships/image" Target="../media/image6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48" Type="http://schemas.openxmlformats.org/officeDocument/2006/relationships/image" Target="../media/image60.png"/><Relationship Id="rId8" Type="http://schemas.openxmlformats.org/officeDocument/2006/relationships/image" Target="../media/image20.png"/><Relationship Id="rId51" Type="http://schemas.openxmlformats.org/officeDocument/2006/relationships/image" Target="../media/image6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openhack/minecraft-serve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4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azure.com/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4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www.docker.com/community-edition" TargetMode="External"/><Relationship Id="rId10" Type="http://schemas.openxmlformats.org/officeDocument/2006/relationships/image" Target="../media/image70.png"/><Relationship Id="rId4" Type="http://schemas.openxmlformats.org/officeDocument/2006/relationships/hyperlink" Target="https://docs.microsoft.com/en-us/cli/azure/install-azure-cli?view=azure-cli-latest" TargetMode="External"/><Relationship Id="rId9" Type="http://schemas.openxmlformats.org/officeDocument/2006/relationships/image" Target="../media/image6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openhack/minecraft-server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s://azure.microsoft.com/en-us/services/container-instances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6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6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6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openhack/minecraft-server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4.xml"/><Relationship Id="rId5" Type="http://schemas.openxmlformats.org/officeDocument/2006/relationships/image" Target="../media/image95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azure-files-dynamic-pv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4.xml"/><Relationship Id="rId5" Type="http://schemas.openxmlformats.org/officeDocument/2006/relationships/image" Target="../media/image95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982662"/>
            <a:ext cx="12268199" cy="3581400"/>
          </a:xfrm>
        </p:spPr>
        <p:txBody>
          <a:bodyPr/>
          <a:lstStyle/>
          <a:p>
            <a:r>
              <a:rPr lang="en-US" sz="4800" dirty="0"/>
              <a:t>Kubernetes workshop  @ Linux Root conference</a:t>
            </a:r>
            <a:br>
              <a:rPr lang="en-US" dirty="0"/>
            </a:br>
            <a:br>
              <a:rPr lang="en-US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5961" y="2506662"/>
            <a:ext cx="9036476" cy="1828007"/>
          </a:xfrm>
        </p:spPr>
        <p:txBody>
          <a:bodyPr/>
          <a:lstStyle/>
          <a:p>
            <a:r>
              <a:rPr lang="en-US" dirty="0"/>
              <a:t>Viktor Tsykunov</a:t>
            </a:r>
          </a:p>
          <a:p>
            <a:endParaRPr lang="en-US" sz="2400" dirty="0"/>
          </a:p>
          <a:p>
            <a:r>
              <a:rPr lang="en-US" sz="2400" dirty="0"/>
              <a:t>Software Engineering Lead </a:t>
            </a:r>
          </a:p>
          <a:p>
            <a:r>
              <a:rPr lang="en-US" sz="2400" dirty="0"/>
              <a:t>Commercial Software Engineering </a:t>
            </a:r>
          </a:p>
          <a:p>
            <a:endParaRPr lang="en-US" sz="2400" dirty="0"/>
          </a:p>
          <a:p>
            <a:r>
              <a:rPr lang="en-US" dirty="0"/>
              <a:t>vtsykun@microsoft.com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Missing out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525285" y="1602697"/>
            <a:ext cx="3200400" cy="35541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827621" y="321969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320248" y="423985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288877" y="322772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827621" y="42592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814592" y="218940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313734" y="218815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20" name="Cylinder 19"/>
          <p:cNvSpPr/>
          <p:nvPr/>
        </p:nvSpPr>
        <p:spPr bwMode="auto">
          <a:xfrm>
            <a:off x="10304867" y="1662101"/>
            <a:ext cx="1981200" cy="343536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Database</a:t>
            </a:r>
          </a:p>
        </p:txBody>
      </p:sp>
      <p:cxnSp>
        <p:nvCxnSpPr>
          <p:cNvPr id="21" name="Straight Arrow Connector 20"/>
          <p:cNvCxnSpPr>
            <a:stCxn id="13" idx="3"/>
            <a:endCxn id="20" idx="2"/>
          </p:cNvCxnSpPr>
          <p:nvPr/>
        </p:nvCxnSpPr>
        <p:spPr>
          <a:xfrm>
            <a:off x="8725685" y="3379781"/>
            <a:ext cx="1579182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540608" y="1694468"/>
            <a:ext cx="1169753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239954" y="1871920"/>
            <a:ext cx="4977857" cy="284454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Technology heterogeneity </a:t>
            </a:r>
          </a:p>
          <a:p>
            <a:pPr lvl="1"/>
            <a:r>
              <a:rPr lang="en-US" sz="2800" dirty="0"/>
              <a:t>Optimized scaling</a:t>
            </a:r>
          </a:p>
          <a:p>
            <a:pPr lvl="1"/>
            <a:r>
              <a:rPr lang="en-US" sz="2800" dirty="0"/>
              <a:t>Resilience </a:t>
            </a:r>
          </a:p>
          <a:p>
            <a:pPr lvl="1"/>
            <a:r>
              <a:rPr lang="en-US" sz="2800" dirty="0"/>
              <a:t>Composability</a:t>
            </a:r>
          </a:p>
          <a:p>
            <a:pPr lvl="1"/>
            <a:r>
              <a:rPr lang="en-US" sz="2800" dirty="0"/>
              <a:t>Independent deployment</a:t>
            </a:r>
          </a:p>
          <a:p>
            <a:pPr lvl="1"/>
            <a:r>
              <a:rPr lang="en-US" sz="2800" dirty="0"/>
              <a:t>Distributed development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94498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Technology heterogeneity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088318" y="301267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169164" y="301267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189538" y="29638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561637" y="300637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067686" y="302566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47138" y="3025664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460159" y="1626865"/>
            <a:ext cx="4114800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24" name="Cylinder 23"/>
          <p:cNvSpPr/>
          <p:nvPr/>
        </p:nvSpPr>
        <p:spPr bwMode="auto">
          <a:xfrm>
            <a:off x="1265237" y="5402261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Doc DB</a:t>
            </a:r>
          </a:p>
        </p:txBody>
      </p:sp>
      <p:sp>
        <p:nvSpPr>
          <p:cNvPr id="25" name="Cylinder 24"/>
          <p:cNvSpPr/>
          <p:nvPr/>
        </p:nvSpPr>
        <p:spPr bwMode="auto">
          <a:xfrm>
            <a:off x="3070864" y="5353222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Azure SQL</a:t>
            </a:r>
          </a:p>
        </p:txBody>
      </p:sp>
      <p:sp>
        <p:nvSpPr>
          <p:cNvPr id="26" name="Cylinder 25"/>
          <p:cNvSpPr/>
          <p:nvPr/>
        </p:nvSpPr>
        <p:spPr bwMode="auto">
          <a:xfrm>
            <a:off x="10790237" y="5322217"/>
            <a:ext cx="681288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Redis</a:t>
            </a:r>
          </a:p>
        </p:txBody>
      </p:sp>
      <p:sp>
        <p:nvSpPr>
          <p:cNvPr id="27" name="Cylinder 26"/>
          <p:cNvSpPr/>
          <p:nvPr/>
        </p:nvSpPr>
        <p:spPr bwMode="auto">
          <a:xfrm>
            <a:off x="5380037" y="5358007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Azure SQL</a:t>
            </a:r>
          </a:p>
        </p:txBody>
      </p:sp>
      <p:sp>
        <p:nvSpPr>
          <p:cNvPr id="28" name="Cylinder 27"/>
          <p:cNvSpPr/>
          <p:nvPr/>
        </p:nvSpPr>
        <p:spPr bwMode="auto">
          <a:xfrm>
            <a:off x="3551237" y="4411661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Redis</a:t>
            </a:r>
          </a:p>
        </p:txBody>
      </p:sp>
      <p:sp>
        <p:nvSpPr>
          <p:cNvPr id="40" name="Cylinder 39"/>
          <p:cNvSpPr/>
          <p:nvPr/>
        </p:nvSpPr>
        <p:spPr bwMode="auto">
          <a:xfrm>
            <a:off x="7442446" y="5358007"/>
            <a:ext cx="756991" cy="838201"/>
          </a:xfrm>
          <a:prstGeom prst="can">
            <a:avLst>
              <a:gd name="adj" fmla="val 26666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My SQL</a:t>
            </a:r>
          </a:p>
        </p:txBody>
      </p:sp>
      <p:sp>
        <p:nvSpPr>
          <p:cNvPr id="41" name="Cylinder 40"/>
          <p:cNvSpPr/>
          <p:nvPr/>
        </p:nvSpPr>
        <p:spPr bwMode="auto">
          <a:xfrm>
            <a:off x="9077748" y="5282221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Doc DB</a:t>
            </a:r>
          </a:p>
        </p:txBody>
      </p:sp>
      <p:cxnSp>
        <p:nvCxnSpPr>
          <p:cNvPr id="62" name="Straight Arrow Connector 61"/>
          <p:cNvCxnSpPr>
            <a:stCxn id="11" idx="2"/>
            <a:endCxn id="24" idx="1"/>
          </p:cNvCxnSpPr>
          <p:nvPr/>
        </p:nvCxnSpPr>
        <p:spPr>
          <a:xfrm>
            <a:off x="1639186" y="3787666"/>
            <a:ext cx="7051" cy="16145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8" idx="1"/>
          </p:cNvCxnSpPr>
          <p:nvPr/>
        </p:nvCxnSpPr>
        <p:spPr>
          <a:xfrm flipH="1">
            <a:off x="3932237" y="3768376"/>
            <a:ext cx="1" cy="6432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25" idx="1"/>
          </p:cNvCxnSpPr>
          <p:nvPr/>
        </p:nvCxnSpPr>
        <p:spPr>
          <a:xfrm>
            <a:off x="3451864" y="3768376"/>
            <a:ext cx="0" cy="158484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" idx="2"/>
            <a:endCxn id="27" idx="1"/>
          </p:cNvCxnSpPr>
          <p:nvPr/>
        </p:nvCxnSpPr>
        <p:spPr>
          <a:xfrm flipH="1">
            <a:off x="5761037" y="3725863"/>
            <a:ext cx="1" cy="163214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40" idx="1"/>
          </p:cNvCxnSpPr>
          <p:nvPr/>
        </p:nvCxnSpPr>
        <p:spPr>
          <a:xfrm>
            <a:off x="7797796" y="3802062"/>
            <a:ext cx="23146" cy="15559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8" idx="2"/>
          </p:cNvCxnSpPr>
          <p:nvPr/>
        </p:nvCxnSpPr>
        <p:spPr>
          <a:xfrm>
            <a:off x="9418638" y="3787665"/>
            <a:ext cx="0" cy="150559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8" idx="2"/>
            <a:endCxn id="26" idx="1"/>
          </p:cNvCxnSpPr>
          <p:nvPr/>
        </p:nvCxnSpPr>
        <p:spPr>
          <a:xfrm flipH="1">
            <a:off x="11130881" y="3768376"/>
            <a:ext cx="2256" cy="155384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49" y="2172788"/>
            <a:ext cx="814745" cy="8147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175" y="2125662"/>
            <a:ext cx="814745" cy="814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916" y="2354262"/>
            <a:ext cx="1643243" cy="732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7837" y="2506662"/>
            <a:ext cx="1066800" cy="533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275" y="2430462"/>
            <a:ext cx="1158404" cy="74602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941" y="2446435"/>
            <a:ext cx="1158404" cy="74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60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Optimized Scaling and resilience 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246437" y="264466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438794" y="266715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975650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879557" y="266715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355346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21421" y="2667154"/>
            <a:ext cx="1143000" cy="7395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21421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777072" y="266715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777072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4092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80979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718086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2464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91960" y="355543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422664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739639" y="447877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067731" y="35734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063475" y="446016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352731" y="2531993"/>
            <a:ext cx="2626001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611002" y="2551268"/>
            <a:ext cx="2674036" cy="277479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149943" y="2531992"/>
            <a:ext cx="1361498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246437" y="1605568"/>
            <a:ext cx="5633120" cy="5517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0297514" y="2531992"/>
            <a:ext cx="1360240" cy="192816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8795795" y="2551268"/>
            <a:ext cx="1335331" cy="19088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367347" y="2598983"/>
            <a:ext cx="1285893" cy="89833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252479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7118650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5669780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Independent deployment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246437" y="264466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438794" y="266715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975650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879557" y="266715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355346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21421" y="2667154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21421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777072" y="266715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777072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4092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80979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718086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2464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91960" y="355543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739639" y="447877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067731" y="35734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063475" y="446016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352731" y="2531993"/>
            <a:ext cx="2626001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611002" y="2551268"/>
            <a:ext cx="2674036" cy="277479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149943" y="2531992"/>
            <a:ext cx="1361498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0297514" y="2531992"/>
            <a:ext cx="1360240" cy="192816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8795795" y="2551268"/>
            <a:ext cx="1335331" cy="19088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367347" y="2598983"/>
            <a:ext cx="1285893" cy="898335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422664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246437" y="1605568"/>
            <a:ext cx="5633120" cy="5517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252479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7118650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7434116" y="2667151"/>
            <a:ext cx="1143000" cy="76200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New Shipping</a:t>
            </a:r>
          </a:p>
        </p:txBody>
      </p:sp>
    </p:spTree>
    <p:extLst>
      <p:ext uri="{BB962C8B-B14F-4D97-AF65-F5344CB8AC3E}">
        <p14:creationId xmlns:p14="http://schemas.microsoft.com/office/powerpoint/2010/main" val="152953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Distributed development </a:t>
            </a:r>
            <a:br>
              <a:rPr lang="en-US" sz="4800" dirty="0">
                <a:solidFill>
                  <a:schemeClr val="tx1"/>
                </a:solidFill>
              </a:rPr>
            </a:b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560637" y="229855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675437" y="2278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49274" y="229855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866437" y="229061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541837" y="229855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85237" y="2278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0" name="Cylinder 9"/>
          <p:cNvSpPr/>
          <p:nvPr/>
        </p:nvSpPr>
        <p:spPr bwMode="auto">
          <a:xfrm>
            <a:off x="579437" y="3954463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48" name="Cylinder 47"/>
          <p:cNvSpPr/>
          <p:nvPr/>
        </p:nvSpPr>
        <p:spPr bwMode="auto">
          <a:xfrm>
            <a:off x="2560637" y="3954463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49" name="Cylinder 48"/>
          <p:cNvSpPr/>
          <p:nvPr/>
        </p:nvSpPr>
        <p:spPr bwMode="auto">
          <a:xfrm>
            <a:off x="4579936" y="3954463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50" name="Cylinder 49"/>
          <p:cNvSpPr/>
          <p:nvPr/>
        </p:nvSpPr>
        <p:spPr bwMode="auto">
          <a:xfrm>
            <a:off x="6751637" y="3954462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51" name="Cylinder 50"/>
          <p:cNvSpPr/>
          <p:nvPr/>
        </p:nvSpPr>
        <p:spPr bwMode="auto">
          <a:xfrm>
            <a:off x="8961437" y="3954462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52" name="Cylinder 51"/>
          <p:cNvSpPr/>
          <p:nvPr/>
        </p:nvSpPr>
        <p:spPr bwMode="auto">
          <a:xfrm>
            <a:off x="10942637" y="3965575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cxnSp>
        <p:nvCxnSpPr>
          <p:cNvPr id="24" name="Straight Arrow Connector 23"/>
          <p:cNvCxnSpPr>
            <a:stCxn id="9" idx="2"/>
            <a:endCxn id="10" idx="1"/>
          </p:cNvCxnSpPr>
          <p:nvPr/>
        </p:nvCxnSpPr>
        <p:spPr>
          <a:xfrm flipH="1">
            <a:off x="1112837" y="3060551"/>
            <a:ext cx="7937" cy="8939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104907" y="3052613"/>
            <a:ext cx="7937" cy="8939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5" idx="2"/>
          </p:cNvCxnSpPr>
          <p:nvPr/>
        </p:nvCxnSpPr>
        <p:spPr>
          <a:xfrm>
            <a:off x="5113337" y="3060551"/>
            <a:ext cx="9006" cy="8843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" idx="2"/>
          </p:cNvCxnSpPr>
          <p:nvPr/>
        </p:nvCxnSpPr>
        <p:spPr>
          <a:xfrm>
            <a:off x="7246937" y="3040063"/>
            <a:ext cx="0" cy="9175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452587" y="3036888"/>
            <a:ext cx="0" cy="9175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476037" y="3040062"/>
            <a:ext cx="0" cy="9175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4429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" y="2735262"/>
            <a:ext cx="123444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Operational challenges </a:t>
            </a:r>
          </a:p>
        </p:txBody>
      </p:sp>
    </p:spTree>
    <p:extLst>
      <p:ext uri="{BB962C8B-B14F-4D97-AF65-F5344CB8AC3E}">
        <p14:creationId xmlns:p14="http://schemas.microsoft.com/office/powerpoint/2010/main" val="6490463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Monolith deployment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341118" y="1831474"/>
            <a:ext cx="2942664" cy="3183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20162" y="296644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12789" y="3986606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981418" y="297447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0162" y="400600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07133" y="193614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006275" y="193490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682675" y="1848504"/>
            <a:ext cx="3036596" cy="31669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897820" y="298347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390447" y="4003636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359076" y="299150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897820" y="402303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884791" y="195317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383933" y="195193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8103578" y="1881923"/>
            <a:ext cx="2968493" cy="3183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240189" y="296644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9732816" y="3986606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9701445" y="297447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8240189" y="400600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8227160" y="193614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9726302" y="193490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1319364" y="5790789"/>
            <a:ext cx="976826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Hypervisor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341118" y="6255702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Physical machine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319364" y="5318768"/>
            <a:ext cx="317170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923332" y="5293239"/>
            <a:ext cx="317170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606475" y="5325876"/>
            <a:ext cx="317170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5756" y="1362443"/>
            <a:ext cx="20574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instance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52356" y="1333441"/>
            <a:ext cx="20574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instance 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75670" y="1324445"/>
            <a:ext cx="20574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instance 3</a:t>
            </a:r>
          </a:p>
        </p:txBody>
      </p:sp>
    </p:spTree>
    <p:extLst>
      <p:ext uri="{BB962C8B-B14F-4D97-AF65-F5344CB8AC3E}">
        <p14:creationId xmlns:p14="http://schemas.microsoft.com/office/powerpoint/2010/main" val="13436210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Monolith deployment artifacts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313237" y="2851155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605927" y="2865539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279395" y="2240089"/>
            <a:ext cx="2617284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313237" y="3690020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588465" y="3621189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70996" y="2881317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63686" y="2895701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32297" y="2217070"/>
            <a:ext cx="2617284" cy="5032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70996" y="3720182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146224" y="3651351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758652" y="2867029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9051342" y="2881413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7715754" y="2239393"/>
            <a:ext cx="2617284" cy="473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58652" y="3705894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9033880" y="3637063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669607" y="2049463"/>
            <a:ext cx="2942664" cy="25146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071591" y="2049462"/>
            <a:ext cx="2942664" cy="251460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562548" y="2049462"/>
            <a:ext cx="2942664" cy="251460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09578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55" grpId="0" animBg="1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Microservice on virtual machines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08133" y="5040943"/>
            <a:ext cx="11096504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Hypervisor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11892" y="5478656"/>
            <a:ext cx="1109274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Physical machine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219199" y="4568922"/>
            <a:ext cx="2463213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8656637" y="4549016"/>
            <a:ext cx="2463213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779728" y="4576030"/>
            <a:ext cx="2463213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1219199" y="2847996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511889" y="2862380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1142999" y="2274903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1219199" y="3686861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2494427" y="3618030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1112837" y="2169238"/>
            <a:ext cx="2697162" cy="230357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800599" y="2847996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6093289" y="2862380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4724399" y="2274902"/>
            <a:ext cx="2617284" cy="427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800599" y="3686861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6075827" y="3618030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4694237" y="2169238"/>
            <a:ext cx="2697162" cy="230357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8656637" y="2845297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9949327" y="2859681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8580437" y="2272203"/>
            <a:ext cx="2617284" cy="4304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8656637" y="3684162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9931865" y="3615331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8550275" y="2169239"/>
            <a:ext cx="2697162" cy="230087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194252" y="1820862"/>
            <a:ext cx="26352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Catalog service Instance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725181" y="1822737"/>
            <a:ext cx="26352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Catalog service Instance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612165" y="1827606"/>
            <a:ext cx="26352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Catalog service Instance</a:t>
            </a:r>
          </a:p>
        </p:txBody>
      </p:sp>
    </p:spTree>
    <p:extLst>
      <p:ext uri="{BB962C8B-B14F-4D97-AF65-F5344CB8AC3E}">
        <p14:creationId xmlns:p14="http://schemas.microsoft.com/office/powerpoint/2010/main" val="38077332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Containers to the rescue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808037" y="4858422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Host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08037" y="5265102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Physical machine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8037" y="4411609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Container Engine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619422" y="1516063"/>
            <a:ext cx="2929516" cy="26669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327" y="3714497"/>
            <a:ext cx="167640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48698" y="2254402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141388" y="2268786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72498" y="1681309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file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48698" y="3093267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23926" y="3024436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24" name="Rectangle: Rounded Corners 23"/>
          <p:cNvSpPr/>
          <p:nvPr/>
        </p:nvSpPr>
        <p:spPr bwMode="auto">
          <a:xfrm>
            <a:off x="4237037" y="1496242"/>
            <a:ext cx="2929516" cy="26669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92666" y="3694676"/>
            <a:ext cx="167640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466313" y="2234581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5759003" y="2248965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390113" y="1661488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file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466313" y="3073446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5741541" y="3004615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49" name="Rectangle: Rounded Corners 48"/>
          <p:cNvSpPr/>
          <p:nvPr/>
        </p:nvSpPr>
        <p:spPr bwMode="auto">
          <a:xfrm>
            <a:off x="7781662" y="1488293"/>
            <a:ext cx="2929516" cy="26669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85567" y="3686727"/>
            <a:ext cx="167640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8010938" y="2226632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9303628" y="2241016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7934738" y="1653539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file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8010938" y="3065497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9286166" y="2996666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</p:spTree>
    <p:extLst>
      <p:ext uri="{BB962C8B-B14F-4D97-AF65-F5344CB8AC3E}">
        <p14:creationId xmlns:p14="http://schemas.microsoft.com/office/powerpoint/2010/main" val="35504860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3878-1F0B-4130-9ACE-ECDB1097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9B542-FB25-4D96-AB24-37D554FF3C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BC2589-B049-422A-B813-B0A4748F211D}"/>
              </a:ext>
            </a:extLst>
          </p:cNvPr>
          <p:cNvGrpSpPr/>
          <p:nvPr/>
        </p:nvGrpSpPr>
        <p:grpSpPr>
          <a:xfrm>
            <a:off x="-102722" y="0"/>
            <a:ext cx="12641920" cy="7108718"/>
            <a:chOff x="-102722" y="0"/>
            <a:chExt cx="12641920" cy="71087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8DEF49-AE56-40C8-AE4A-64BD2A798E2A}"/>
                </a:ext>
              </a:extLst>
            </p:cNvPr>
            <p:cNvSpPr/>
            <p:nvPr/>
          </p:nvSpPr>
          <p:spPr bwMode="auto">
            <a:xfrm>
              <a:off x="0" y="0"/>
              <a:ext cx="12436475" cy="5949950"/>
            </a:xfrm>
            <a:prstGeom prst="rect">
              <a:avLst/>
            </a:prstGeom>
            <a:solidFill>
              <a:srgbClr val="032E4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0" tIns="46637" rIns="0" bIns="46637" anchor="ctr"/>
            <a:lstStyle/>
            <a:p>
              <a:pPr marL="0" marR="0" lvl="0" indent="0" algn="ctr" defTabSz="93239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Freeform 261">
              <a:extLst>
                <a:ext uri="{FF2B5EF4-FFF2-40B4-BE49-F238E27FC236}">
                  <a16:creationId xmlns:a16="http://schemas.microsoft.com/office/drawing/2014/main" id="{1EE3E449-194F-4BA4-940E-BD48D8F14C82}"/>
                </a:ext>
              </a:extLst>
            </p:cNvPr>
            <p:cNvSpPr/>
            <p:nvPr/>
          </p:nvSpPr>
          <p:spPr bwMode="auto">
            <a:xfrm>
              <a:off x="11399838" y="2357438"/>
              <a:ext cx="68262" cy="38100"/>
            </a:xfrm>
            <a:custGeom>
              <a:avLst/>
              <a:gdLst>
                <a:gd name="connsiteX0" fmla="*/ 0 w 69056"/>
                <a:gd name="connsiteY0" fmla="*/ 16668 h 38723"/>
                <a:gd name="connsiteX1" fmla="*/ 26194 w 69056"/>
                <a:gd name="connsiteY1" fmla="*/ 7143 h 38723"/>
                <a:gd name="connsiteX2" fmla="*/ 28575 w 69056"/>
                <a:gd name="connsiteY2" fmla="*/ 0 h 38723"/>
                <a:gd name="connsiteX3" fmla="*/ 30956 w 69056"/>
                <a:gd name="connsiteY3" fmla="*/ 7143 h 38723"/>
                <a:gd name="connsiteX4" fmla="*/ 33337 w 69056"/>
                <a:gd name="connsiteY4" fmla="*/ 38100 h 38723"/>
                <a:gd name="connsiteX5" fmla="*/ 35719 w 69056"/>
                <a:gd name="connsiteY5" fmla="*/ 28575 h 38723"/>
                <a:gd name="connsiteX6" fmla="*/ 42862 w 69056"/>
                <a:gd name="connsiteY6" fmla="*/ 23812 h 38723"/>
                <a:gd name="connsiteX7" fmla="*/ 69056 w 69056"/>
                <a:gd name="connsiteY7" fmla="*/ 19050 h 3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056" h="38723">
                  <a:moveTo>
                    <a:pt x="0" y="16668"/>
                  </a:moveTo>
                  <a:cubicBezTo>
                    <a:pt x="14329" y="14877"/>
                    <a:pt x="18768" y="18282"/>
                    <a:pt x="26194" y="7143"/>
                  </a:cubicBezTo>
                  <a:cubicBezTo>
                    <a:pt x="27586" y="5055"/>
                    <a:pt x="27781" y="2381"/>
                    <a:pt x="28575" y="0"/>
                  </a:cubicBezTo>
                  <a:cubicBezTo>
                    <a:pt x="29369" y="2381"/>
                    <a:pt x="30645" y="4653"/>
                    <a:pt x="30956" y="7143"/>
                  </a:cubicBezTo>
                  <a:cubicBezTo>
                    <a:pt x="32240" y="17413"/>
                    <a:pt x="31092" y="27997"/>
                    <a:pt x="33337" y="38100"/>
                  </a:cubicBezTo>
                  <a:cubicBezTo>
                    <a:pt x="34047" y="41295"/>
                    <a:pt x="33904" y="31298"/>
                    <a:pt x="35719" y="28575"/>
                  </a:cubicBezTo>
                  <a:cubicBezTo>
                    <a:pt x="37306" y="26194"/>
                    <a:pt x="40247" y="24974"/>
                    <a:pt x="42862" y="23812"/>
                  </a:cubicBezTo>
                  <a:cubicBezTo>
                    <a:pt x="56400" y="17795"/>
                    <a:pt x="55699" y="19050"/>
                    <a:pt x="69056" y="19050"/>
                  </a:cubicBezTo>
                </a:path>
              </a:pathLst>
            </a:cu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932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2C6DEF3-57A5-40B7-B22C-699969D2705D}"/>
                </a:ext>
              </a:extLst>
            </p:cNvPr>
            <p:cNvGrpSpPr/>
            <p:nvPr/>
          </p:nvGrpSpPr>
          <p:grpSpPr>
            <a:xfrm>
              <a:off x="3593" y="93574"/>
              <a:ext cx="12436475" cy="5856376"/>
              <a:chOff x="3593" y="93574"/>
              <a:chExt cx="12436475" cy="585637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03EA068-C3E7-43F1-AB07-575AEDBDEE35}"/>
                  </a:ext>
                </a:extLst>
              </p:cNvPr>
              <p:cNvGrpSpPr/>
              <p:nvPr/>
            </p:nvGrpSpPr>
            <p:grpSpPr>
              <a:xfrm>
                <a:off x="3593" y="4558560"/>
                <a:ext cx="12436475" cy="1391390"/>
                <a:chOff x="3593" y="4558560"/>
                <a:chExt cx="12436475" cy="1391390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04F91797-E265-48C7-86AD-D3FDFBE87586}"/>
                    </a:ext>
                  </a:extLst>
                </p:cNvPr>
                <p:cNvSpPr/>
                <p:nvPr/>
              </p:nvSpPr>
              <p:spPr bwMode="auto">
                <a:xfrm>
                  <a:off x="3593" y="4558560"/>
                  <a:ext cx="12436475" cy="1391390"/>
                </a:xfrm>
                <a:prstGeom prst="rect">
                  <a:avLst/>
                </a:prstGeom>
                <a:solidFill>
                  <a:srgbClr val="0072C6">
                    <a:lumMod val="75000"/>
                  </a:srgbClr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179285" tIns="91440" rIns="179285" bIns="143428"/>
                <a:lstStyle/>
                <a:p>
                  <a:pPr marL="0" marR="0" lvl="0" indent="0" algn="ctr" defTabSz="913927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76250">
                            <a:srgbClr val="FFFFFF"/>
                          </a:gs>
                          <a:gs pos="31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Infrastructure services</a:t>
                  </a:r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A614EE3B-AC5B-41A0-836F-15384FD174E9}"/>
                    </a:ext>
                  </a:extLst>
                </p:cNvPr>
                <p:cNvGrpSpPr/>
                <p:nvPr/>
              </p:nvGrpSpPr>
              <p:grpSpPr>
                <a:xfrm>
                  <a:off x="3067844" y="4930775"/>
                  <a:ext cx="2834641" cy="790575"/>
                  <a:chOff x="3078280" y="4930775"/>
                  <a:chExt cx="2834641" cy="790575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A2937275-41C2-415E-AD88-17BA829F81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78280" y="4930775"/>
                    <a:ext cx="2834640" cy="790575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Network attached storage</a:t>
                    </a:r>
                  </a:p>
                </p:txBody>
              </p: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E83311B2-F41C-46C8-A442-0E1457C0A77A}"/>
                      </a:ext>
                    </a:extLst>
                  </p:cNvPr>
                  <p:cNvGrpSpPr/>
                  <p:nvPr/>
                </p:nvGrpSpPr>
                <p:grpSpPr>
                  <a:xfrm>
                    <a:off x="3141325" y="5190883"/>
                    <a:ext cx="920051" cy="363782"/>
                    <a:chOff x="3141325" y="5190883"/>
                    <a:chExt cx="920051" cy="363782"/>
                  </a:xfrm>
                </p:grpSpPr>
                <p:sp>
                  <p:nvSpPr>
                    <p:cNvPr id="259" name="Rectangle 258">
                      <a:extLst>
                        <a:ext uri="{FF2B5EF4-FFF2-40B4-BE49-F238E27FC236}">
                          <a16:creationId xmlns:a16="http://schemas.microsoft.com/office/drawing/2014/main" id="{EEAD80F3-05EA-49F1-B1D1-A43A1CAF73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399149" y="5190883"/>
                      <a:ext cx="662227" cy="363782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BLOB </a:t>
                      </a:r>
                      <a:b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</a:b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storage</a:t>
                      </a:r>
                    </a:p>
                  </p:txBody>
                </p:sp>
                <p:pic>
                  <p:nvPicPr>
                    <p:cNvPr id="260" name="Picture 231" descr="Storage blob.png">
                      <a:extLst>
                        <a:ext uri="{FF2B5EF4-FFF2-40B4-BE49-F238E27FC236}">
                          <a16:creationId xmlns:a16="http://schemas.microsoft.com/office/drawing/2014/main" id="{D8232D2B-E60C-403D-816E-349258DF62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41325" y="5253461"/>
                      <a:ext cx="247650" cy="2460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53" name="Group 252">
                    <a:extLst>
                      <a:ext uri="{FF2B5EF4-FFF2-40B4-BE49-F238E27FC236}">
                        <a16:creationId xmlns:a16="http://schemas.microsoft.com/office/drawing/2014/main" id="{AD4BE1FD-13F1-4DAA-A03B-B806BC7B8D95}"/>
                      </a:ext>
                    </a:extLst>
                  </p:cNvPr>
                  <p:cNvGrpSpPr/>
                  <p:nvPr/>
                </p:nvGrpSpPr>
                <p:grpSpPr>
                  <a:xfrm>
                    <a:off x="4130780" y="5194673"/>
                    <a:ext cx="817562" cy="363782"/>
                    <a:chOff x="4079535" y="5194673"/>
                    <a:chExt cx="817562" cy="363782"/>
                  </a:xfrm>
                </p:grpSpPr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4A6AC55E-3031-4076-9B69-ADEDC78751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51381" y="5194673"/>
                      <a:ext cx="545716" cy="363782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Azure </a:t>
                      </a:r>
                      <a:b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</a:b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files</a:t>
                      </a:r>
                    </a:p>
                  </p:txBody>
                </p:sp>
                <p:pic>
                  <p:nvPicPr>
                    <p:cNvPr id="258" name="Picture 232" descr="Storage blob.png">
                      <a:extLst>
                        <a:ext uri="{FF2B5EF4-FFF2-40B4-BE49-F238E27FC236}">
                          <a16:creationId xmlns:a16="http://schemas.microsoft.com/office/drawing/2014/main" id="{D918FFF5-094F-414B-A6D0-0C381BB5B0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079535" y="5253461"/>
                      <a:ext cx="247650" cy="2460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6FAA86E5-D060-4BE6-90C9-0132C054295C}"/>
                      </a:ext>
                    </a:extLst>
                  </p:cNvPr>
                  <p:cNvGrpSpPr/>
                  <p:nvPr/>
                </p:nvGrpSpPr>
                <p:grpSpPr>
                  <a:xfrm>
                    <a:off x="5017746" y="5193643"/>
                    <a:ext cx="895175" cy="363782"/>
                    <a:chOff x="5017746" y="5193643"/>
                    <a:chExt cx="895175" cy="363782"/>
                  </a:xfrm>
                </p:grpSpPr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B59354D5-73E1-41F4-B4F9-C3AFC03E2D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292049" y="5193643"/>
                      <a:ext cx="620872" cy="363782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Premium storage</a:t>
                      </a:r>
                    </a:p>
                  </p:txBody>
                </p:sp>
                <p:pic>
                  <p:nvPicPr>
                    <p:cNvPr id="256" name="Picture 233" descr="Storage blob.png">
                      <a:extLst>
                        <a:ext uri="{FF2B5EF4-FFF2-40B4-BE49-F238E27FC236}">
                          <a16:creationId xmlns:a16="http://schemas.microsoft.com/office/drawing/2014/main" id="{66947AE8-A57E-43D3-957D-6112BB9318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017746" y="5253461"/>
                      <a:ext cx="247650" cy="2460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0E91F7DE-B730-45E3-89C0-6D84FF2788F0}"/>
                    </a:ext>
                  </a:extLst>
                </p:cNvPr>
                <p:cNvGrpSpPr/>
                <p:nvPr/>
              </p:nvGrpSpPr>
              <p:grpSpPr>
                <a:xfrm>
                  <a:off x="112714" y="4930775"/>
                  <a:ext cx="2834640" cy="788988"/>
                  <a:chOff x="112714" y="4930775"/>
                  <a:chExt cx="2834640" cy="788988"/>
                </a:xfrm>
              </p:grpSpPr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8488558A-1005-417C-8A26-D99AC50970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2714" y="4930775"/>
                    <a:ext cx="2834640" cy="788988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Virtual machines</a:t>
                    </a:r>
                  </a:p>
                </p:txBody>
              </p: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EBECA20F-60A9-42CD-AD30-CDA034B08673}"/>
                      </a:ext>
                    </a:extLst>
                  </p:cNvPr>
                  <p:cNvGrpSpPr/>
                  <p:nvPr/>
                </p:nvGrpSpPr>
                <p:grpSpPr>
                  <a:xfrm>
                    <a:off x="187325" y="5256095"/>
                    <a:ext cx="884604" cy="261937"/>
                    <a:chOff x="187325" y="5256095"/>
                    <a:chExt cx="884604" cy="261937"/>
                  </a:xfrm>
                </p:grpSpPr>
                <p:sp>
                  <p:nvSpPr>
                    <p:cNvPr id="249" name="Rectangle 248">
                      <a:extLst>
                        <a:ext uri="{FF2B5EF4-FFF2-40B4-BE49-F238E27FC236}">
                          <a16:creationId xmlns:a16="http://schemas.microsoft.com/office/drawing/2014/main" id="{B1429972-B8F6-46B8-9FB1-60CE4FCE4DA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47675" y="5267270"/>
                      <a:ext cx="624254" cy="239587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Windows</a:t>
                      </a:r>
                    </a:p>
                  </p:txBody>
                </p:sp>
                <p:pic>
                  <p:nvPicPr>
                    <p:cNvPr id="250" name="Picture 234">
                      <a:extLst>
                        <a:ext uri="{FF2B5EF4-FFF2-40B4-BE49-F238E27FC236}">
                          <a16:creationId xmlns:a16="http://schemas.microsoft.com/office/drawing/2014/main" id="{7D9C3A87-AA53-4DE4-8557-73D1EFC40B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7325" y="5256095"/>
                      <a:ext cx="260350" cy="2619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30" name="Group 229">
                    <a:extLst>
                      <a:ext uri="{FF2B5EF4-FFF2-40B4-BE49-F238E27FC236}">
                        <a16:creationId xmlns:a16="http://schemas.microsoft.com/office/drawing/2014/main" id="{CE8E9891-BA60-461C-B678-3FD908F06D64}"/>
                      </a:ext>
                    </a:extLst>
                  </p:cNvPr>
                  <p:cNvGrpSpPr/>
                  <p:nvPr/>
                </p:nvGrpSpPr>
                <p:grpSpPr>
                  <a:xfrm>
                    <a:off x="1136161" y="5256095"/>
                    <a:ext cx="757144" cy="261937"/>
                    <a:chOff x="1257901" y="5256095"/>
                    <a:chExt cx="757144" cy="261937"/>
                  </a:xfrm>
                </p:grpSpPr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736D22B4-4F35-452C-B9AF-3A39791704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518893" y="5265121"/>
                      <a:ext cx="496152" cy="21810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Linux</a:t>
                      </a:r>
                    </a:p>
                  </p:txBody>
                </p:sp>
                <p:pic>
                  <p:nvPicPr>
                    <p:cNvPr id="248" name="Picture 395">
                      <a:extLst>
                        <a:ext uri="{FF2B5EF4-FFF2-40B4-BE49-F238E27FC236}">
                          <a16:creationId xmlns:a16="http://schemas.microsoft.com/office/drawing/2014/main" id="{FC009FA8-F0B9-4DC1-B0E7-882DD79281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257901" y="5256095"/>
                      <a:ext cx="261938" cy="2619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31" name="Group 230">
                    <a:extLst>
                      <a:ext uri="{FF2B5EF4-FFF2-40B4-BE49-F238E27FC236}">
                        <a16:creationId xmlns:a16="http://schemas.microsoft.com/office/drawing/2014/main" id="{542B1A9A-8BFF-4106-860F-6AC7F103A11D}"/>
                      </a:ext>
                    </a:extLst>
                  </p:cNvPr>
                  <p:cNvGrpSpPr/>
                  <p:nvPr/>
                </p:nvGrpSpPr>
                <p:grpSpPr>
                  <a:xfrm>
                    <a:off x="1957537" y="5259936"/>
                    <a:ext cx="934983" cy="239587"/>
                    <a:chOff x="1957537" y="5267270"/>
                    <a:chExt cx="934983" cy="239587"/>
                  </a:xfrm>
                </p:grpSpPr>
                <p:sp>
                  <p:nvSpPr>
                    <p:cNvPr id="232" name="Rectangle 231">
                      <a:extLst>
                        <a:ext uri="{FF2B5EF4-FFF2-40B4-BE49-F238E27FC236}">
                          <a16:creationId xmlns:a16="http://schemas.microsoft.com/office/drawing/2014/main" id="{ED480CFE-6817-4F52-A53A-B9F4D66EEC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90273" y="5267270"/>
                      <a:ext cx="702247" cy="239587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Containers</a:t>
                      </a:r>
                    </a:p>
                  </p:txBody>
                </p:sp>
                <p:grpSp>
                  <p:nvGrpSpPr>
                    <p:cNvPr id="233" name="Group 411">
                      <a:extLst>
                        <a:ext uri="{FF2B5EF4-FFF2-40B4-BE49-F238E27FC236}">
                          <a16:creationId xmlns:a16="http://schemas.microsoft.com/office/drawing/2014/main" id="{53F3F493-A52C-4065-9EE7-25C69012558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57537" y="5302132"/>
                      <a:ext cx="220663" cy="169862"/>
                      <a:chOff x="1410342" y="5288934"/>
                      <a:chExt cx="294653" cy="226942"/>
                    </a:xfrm>
                  </p:grpSpPr>
                  <p:grpSp>
                    <p:nvGrpSpPr>
                      <p:cNvPr id="234" name="Group 233">
                        <a:extLst>
                          <a:ext uri="{FF2B5EF4-FFF2-40B4-BE49-F238E27FC236}">
                            <a16:creationId xmlns:a16="http://schemas.microsoft.com/office/drawing/2014/main" id="{DD333AD7-A9A3-4FA0-8678-67CA93D7963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8991" y="5308456"/>
                        <a:ext cx="97032" cy="104039"/>
                        <a:chOff x="1286878" y="3925073"/>
                        <a:chExt cx="291844" cy="312918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244" name="Diamond 243">
                          <a:extLst>
                            <a:ext uri="{FF2B5EF4-FFF2-40B4-BE49-F238E27FC236}">
                              <a16:creationId xmlns:a16="http://schemas.microsoft.com/office/drawing/2014/main" id="{B3B348CA-4A56-4347-8CE1-C8E86B7A5B9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9690132">
                          <a:off x="1286878" y="3991205"/>
                          <a:ext cx="148048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899860" lon="21583921" rev="2154000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45" name="Diamond 244">
                          <a:extLst>
                            <a:ext uri="{FF2B5EF4-FFF2-40B4-BE49-F238E27FC236}">
                              <a16:creationId xmlns:a16="http://schemas.microsoft.com/office/drawing/2014/main" id="{6370C031-B1D9-42EF-A190-CEA002A062E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935408">
                          <a:off x="1424781" y="3991343"/>
                          <a:ext cx="153941" cy="246648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46" name="Diamond 245">
                          <a:extLst>
                            <a:ext uri="{FF2B5EF4-FFF2-40B4-BE49-F238E27FC236}">
                              <a16:creationId xmlns:a16="http://schemas.microsoft.com/office/drawing/2014/main" id="{56BB3EB7-ABC5-4E3F-AE0B-CCD2BB6ADF6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5400000">
                          <a:off x="1355358" y="3879251"/>
                          <a:ext cx="153941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21599979" lon="2400000" rev="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35" name="Rounded Rectangle 490">
                        <a:extLst>
                          <a:ext uri="{FF2B5EF4-FFF2-40B4-BE49-F238E27FC236}">
                            <a16:creationId xmlns:a16="http://schemas.microsoft.com/office/drawing/2014/main" id="{C72E4935-5D32-4B58-865C-8293D19C8F5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410342" y="5288934"/>
                        <a:ext cx="294653" cy="226942"/>
                      </a:xfrm>
                      <a:prstGeom prst="roundRect">
                        <a:avLst>
                          <a:gd name="adj" fmla="val 9184"/>
                        </a:avLst>
                      </a:prstGeom>
                      <a:noFill/>
                      <a:ln w="19050" cap="flat" cmpd="sng" algn="ctr">
                        <a:solidFill>
                          <a:srgbClr val="FFFFFF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82880" tIns="146304" rIns="182880" bIns="146304"/>
                      <a:lstStyle/>
                      <a:p>
                        <a:pPr marL="0" marR="0" lvl="0" indent="0" algn="ctr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Ligh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grpSp>
                    <p:nvGrpSpPr>
                      <p:cNvPr id="236" name="Group 235">
                        <a:extLst>
                          <a:ext uri="{FF2B5EF4-FFF2-40B4-BE49-F238E27FC236}">
                            <a16:creationId xmlns:a16="http://schemas.microsoft.com/office/drawing/2014/main" id="{C9D667CB-BE20-4958-AC41-58A6A74DF0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73839" y="5308987"/>
                        <a:ext cx="97032" cy="104039"/>
                        <a:chOff x="1286878" y="3925073"/>
                        <a:chExt cx="291844" cy="312918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241" name="Diamond 240">
                          <a:extLst>
                            <a:ext uri="{FF2B5EF4-FFF2-40B4-BE49-F238E27FC236}">
                              <a16:creationId xmlns:a16="http://schemas.microsoft.com/office/drawing/2014/main" id="{D0019031-2584-4DBE-B3FD-7349E54D9D7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9690132">
                          <a:off x="1286878" y="3991205"/>
                          <a:ext cx="148048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899860" lon="21583921" rev="2154000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42" name="Diamond 241">
                          <a:extLst>
                            <a:ext uri="{FF2B5EF4-FFF2-40B4-BE49-F238E27FC236}">
                              <a16:creationId xmlns:a16="http://schemas.microsoft.com/office/drawing/2014/main" id="{E17AAF91-6EEA-467E-9FF7-E6E44452D93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935408">
                          <a:off x="1424781" y="3991343"/>
                          <a:ext cx="153941" cy="246648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43" name="Diamond 242">
                          <a:extLst>
                            <a:ext uri="{FF2B5EF4-FFF2-40B4-BE49-F238E27FC236}">
                              <a16:creationId xmlns:a16="http://schemas.microsoft.com/office/drawing/2014/main" id="{3108CB43-457F-4295-BE35-FC1C15B58E2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5400000">
                          <a:off x="1355358" y="3879251"/>
                          <a:ext cx="153941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21599979" lon="2400000" rev="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20BE15EA-F998-4F92-9E3D-69F665FC88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05369" y="5390438"/>
                        <a:ext cx="97032" cy="104039"/>
                        <a:chOff x="1286878" y="3925073"/>
                        <a:chExt cx="291844" cy="312918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238" name="Diamond 237">
                          <a:extLst>
                            <a:ext uri="{FF2B5EF4-FFF2-40B4-BE49-F238E27FC236}">
                              <a16:creationId xmlns:a16="http://schemas.microsoft.com/office/drawing/2014/main" id="{F73F9398-CDD9-469D-B6CB-1D878A40AC6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9690132">
                          <a:off x="1286878" y="3991205"/>
                          <a:ext cx="148048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899860" lon="21583921" rev="2154000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39" name="Diamond 238">
                          <a:extLst>
                            <a:ext uri="{FF2B5EF4-FFF2-40B4-BE49-F238E27FC236}">
                              <a16:creationId xmlns:a16="http://schemas.microsoft.com/office/drawing/2014/main" id="{1A756EA4-CBB4-4F4C-AF1B-3B8A333C7D8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935408">
                          <a:off x="1424781" y="3991343"/>
                          <a:ext cx="153941" cy="246648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40" name="Diamond 239">
                          <a:extLst>
                            <a:ext uri="{FF2B5EF4-FFF2-40B4-BE49-F238E27FC236}">
                              <a16:creationId xmlns:a16="http://schemas.microsoft.com/office/drawing/2014/main" id="{D1276D99-2F52-44CB-831D-A84941050D2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5400000">
                          <a:off x="1355358" y="3879251"/>
                          <a:ext cx="153941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21599979" lon="2400000" rev="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0215425C-C7AE-4451-B182-9C14126276AE}"/>
                    </a:ext>
                  </a:extLst>
                </p:cNvPr>
                <p:cNvGrpSpPr/>
                <p:nvPr/>
              </p:nvGrpSpPr>
              <p:grpSpPr>
                <a:xfrm>
                  <a:off x="6022975" y="4930775"/>
                  <a:ext cx="6292850" cy="790575"/>
                  <a:chOff x="6022975" y="4930775"/>
                  <a:chExt cx="6292850" cy="790575"/>
                </a:xfrm>
              </p:grpSpPr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1B35FC22-125E-4444-862F-9A68A9AE69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2975" y="4930775"/>
                    <a:ext cx="6292850" cy="790575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Software defined networking</a:t>
                    </a:r>
                  </a:p>
                </p:txBody>
              </p: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EE087D35-94DF-41CF-808C-3AC5709F9561}"/>
                      </a:ext>
                    </a:extLst>
                  </p:cNvPr>
                  <p:cNvGrpSpPr/>
                  <p:nvPr/>
                </p:nvGrpSpPr>
                <p:grpSpPr>
                  <a:xfrm>
                    <a:off x="6120092" y="5210907"/>
                    <a:ext cx="838654" cy="346518"/>
                    <a:chOff x="6120092" y="5210907"/>
                    <a:chExt cx="838654" cy="346518"/>
                  </a:xfrm>
                </p:grpSpPr>
                <p:sp>
                  <p:nvSpPr>
                    <p:cNvPr id="226" name="Rectangle 225">
                      <a:extLst>
                        <a:ext uri="{FF2B5EF4-FFF2-40B4-BE49-F238E27FC236}">
                          <a16:creationId xmlns:a16="http://schemas.microsoft.com/office/drawing/2014/main" id="{222E2B0C-1EFD-4116-9F54-EECAE7F80AD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88100" y="5210907"/>
                      <a:ext cx="570646" cy="346518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Virtual network</a:t>
                      </a:r>
                    </a:p>
                  </p:txBody>
                </p:sp>
                <p:pic>
                  <p:nvPicPr>
                    <p:cNvPr id="227" name="Picture 226">
                      <a:extLst>
                        <a:ext uri="{FF2B5EF4-FFF2-40B4-BE49-F238E27FC236}">
                          <a16:creationId xmlns:a16="http://schemas.microsoft.com/office/drawing/2014/main" id="{72202F5C-DD0A-4E2B-B2A6-4FC9F5A9CF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20092" y="5242269"/>
                      <a:ext cx="268287" cy="268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08" name="Group 207">
                    <a:extLst>
                      <a:ext uri="{FF2B5EF4-FFF2-40B4-BE49-F238E27FC236}">
                        <a16:creationId xmlns:a16="http://schemas.microsoft.com/office/drawing/2014/main" id="{0754C46F-AC24-466D-A498-BB04A1AA8EA6}"/>
                      </a:ext>
                    </a:extLst>
                  </p:cNvPr>
                  <p:cNvGrpSpPr/>
                  <p:nvPr/>
                </p:nvGrpSpPr>
                <p:grpSpPr>
                  <a:xfrm>
                    <a:off x="8599909" y="5210661"/>
                    <a:ext cx="854686" cy="346764"/>
                    <a:chOff x="8608651" y="5210661"/>
                    <a:chExt cx="854686" cy="346764"/>
                  </a:xfrm>
                </p:grpSpPr>
                <p:sp>
                  <p:nvSpPr>
                    <p:cNvPr id="224" name="Rectangle 223">
                      <a:extLst>
                        <a:ext uri="{FF2B5EF4-FFF2-40B4-BE49-F238E27FC236}">
                          <a16:creationId xmlns:a16="http://schemas.microsoft.com/office/drawing/2014/main" id="{E3D5675A-2AF2-4EEF-86C3-6BF33B7FDDA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913208" y="5210661"/>
                      <a:ext cx="550129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Express</a:t>
                      </a:r>
                    </a:p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route</a:t>
                      </a:r>
                    </a:p>
                  </p:txBody>
                </p:sp>
                <p:pic>
                  <p:nvPicPr>
                    <p:cNvPr id="225" name="Picture 227">
                      <a:extLst>
                        <a:ext uri="{FF2B5EF4-FFF2-40B4-BE49-F238E27FC236}">
                          <a16:creationId xmlns:a16="http://schemas.microsoft.com/office/drawing/2014/main" id="{F26DCDF2-08EE-4426-B8D7-2F3BE5AF15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608651" y="5234771"/>
                      <a:ext cx="285077" cy="28328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09" name="Group 208">
                    <a:extLst>
                      <a:ext uri="{FF2B5EF4-FFF2-40B4-BE49-F238E27FC236}">
                        <a16:creationId xmlns:a16="http://schemas.microsoft.com/office/drawing/2014/main" id="{A198E8E6-8FCC-40F7-B3BD-722956638C44}"/>
                      </a:ext>
                    </a:extLst>
                  </p:cNvPr>
                  <p:cNvGrpSpPr/>
                  <p:nvPr/>
                </p:nvGrpSpPr>
                <p:grpSpPr>
                  <a:xfrm>
                    <a:off x="9499896" y="5210661"/>
                    <a:ext cx="856833" cy="346764"/>
                    <a:chOff x="9542661" y="5210661"/>
                    <a:chExt cx="856833" cy="346764"/>
                  </a:xfrm>
                </p:grpSpPr>
                <p:sp>
                  <p:nvSpPr>
                    <p:cNvPr id="222" name="Rectangle 221">
                      <a:extLst>
                        <a:ext uri="{FF2B5EF4-FFF2-40B4-BE49-F238E27FC236}">
                          <a16:creationId xmlns:a16="http://schemas.microsoft.com/office/drawing/2014/main" id="{B5573A4C-971C-42C9-BA59-36990BB4460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773921" y="5210661"/>
                      <a:ext cx="625573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Traffic Manager</a:t>
                      </a:r>
                    </a:p>
                  </p:txBody>
                </p:sp>
                <p:pic>
                  <p:nvPicPr>
                    <p:cNvPr id="223" name="Picture 88">
                      <a:extLst>
                        <a:ext uri="{FF2B5EF4-FFF2-40B4-BE49-F238E27FC236}">
                          <a16:creationId xmlns:a16="http://schemas.microsoft.com/office/drawing/2014/main" id="{3012FEC8-4998-464E-8183-1F78B100F4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542661" y="5271638"/>
                      <a:ext cx="211137" cy="2095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10" name="Group 209">
                    <a:extLst>
                      <a:ext uri="{FF2B5EF4-FFF2-40B4-BE49-F238E27FC236}">
                        <a16:creationId xmlns:a16="http://schemas.microsoft.com/office/drawing/2014/main" id="{7EC99DE9-4079-4B2B-B10B-C660DC8110DE}"/>
                      </a:ext>
                    </a:extLst>
                  </p:cNvPr>
                  <p:cNvGrpSpPr/>
                  <p:nvPr/>
                </p:nvGrpSpPr>
                <p:grpSpPr>
                  <a:xfrm>
                    <a:off x="11270141" y="5210661"/>
                    <a:ext cx="985359" cy="346764"/>
                    <a:chOff x="11270141" y="5210661"/>
                    <a:chExt cx="985359" cy="346764"/>
                  </a:xfrm>
                </p:grpSpPr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C8755C71-8FE6-45CD-97B4-4602595F5E4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524599" y="5210661"/>
                      <a:ext cx="730901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Application Gateway</a:t>
                      </a:r>
                    </a:p>
                  </p:txBody>
                </p:sp>
                <p:sp>
                  <p:nvSpPr>
                    <p:cNvPr id="221" name="Freeform 476">
                      <a:extLst>
                        <a:ext uri="{FF2B5EF4-FFF2-40B4-BE49-F238E27FC236}">
                          <a16:creationId xmlns:a16="http://schemas.microsoft.com/office/drawing/2014/main" id="{94FDBCBC-B4C9-454A-B4D3-6C50B5540CD1}"/>
                        </a:ext>
                      </a:extLst>
                    </p:cNvPr>
                    <p:cNvSpPr/>
                    <p:nvPr/>
                  </p:nvSpPr>
                  <p:spPr bwMode="auto">
                    <a:xfrm rot="2700000">
                      <a:off x="11270140" y="5281957"/>
                      <a:ext cx="188913" cy="188912"/>
                    </a:xfrm>
                    <a:custGeom>
                      <a:avLst/>
                      <a:gdLst>
                        <a:gd name="connsiteX0" fmla="*/ 314803 w 613867"/>
                        <a:gd name="connsiteY0" fmla="*/ 374281 h 613867"/>
                        <a:gd name="connsiteX1" fmla="*/ 390557 w 613867"/>
                        <a:gd name="connsiteY1" fmla="*/ 450035 h 613867"/>
                        <a:gd name="connsiteX2" fmla="*/ 330696 w 613867"/>
                        <a:gd name="connsiteY2" fmla="*/ 509896 h 613867"/>
                        <a:gd name="connsiteX3" fmla="*/ 507842 w 613867"/>
                        <a:gd name="connsiteY3" fmla="*/ 504902 h 613867"/>
                        <a:gd name="connsiteX4" fmla="*/ 512837 w 613867"/>
                        <a:gd name="connsiteY4" fmla="*/ 327756 h 613867"/>
                        <a:gd name="connsiteX5" fmla="*/ 452975 w 613867"/>
                        <a:gd name="connsiteY5" fmla="*/ 387617 h 613867"/>
                        <a:gd name="connsiteX6" fmla="*/ 377221 w 613867"/>
                        <a:gd name="connsiteY6" fmla="*/ 311863 h 613867"/>
                        <a:gd name="connsiteX7" fmla="*/ 367619 w 613867"/>
                        <a:gd name="connsiteY7" fmla="*/ 63753 h 613867"/>
                        <a:gd name="connsiteX8" fmla="*/ 372612 w 613867"/>
                        <a:gd name="connsiteY8" fmla="*/ 240900 h 613867"/>
                        <a:gd name="connsiteX9" fmla="*/ 549761 w 613867"/>
                        <a:gd name="connsiteY9" fmla="*/ 245895 h 613867"/>
                        <a:gd name="connsiteX10" fmla="*/ 489898 w 613867"/>
                        <a:gd name="connsiteY10" fmla="*/ 186033 h 613867"/>
                        <a:gd name="connsiteX11" fmla="*/ 565652 w 613867"/>
                        <a:gd name="connsiteY11" fmla="*/ 110279 h 613867"/>
                        <a:gd name="connsiteX12" fmla="*/ 503234 w 613867"/>
                        <a:gd name="connsiteY12" fmla="*/ 47861 h 613867"/>
                        <a:gd name="connsiteX13" fmla="*/ 427480 w 613867"/>
                        <a:gd name="connsiteY13" fmla="*/ 123615 h 613867"/>
                        <a:gd name="connsiteX14" fmla="*/ 60550 w 613867"/>
                        <a:gd name="connsiteY14" fmla="*/ 370823 h 613867"/>
                        <a:gd name="connsiteX15" fmla="*/ 120411 w 613867"/>
                        <a:gd name="connsiteY15" fmla="*/ 430684 h 613867"/>
                        <a:gd name="connsiteX16" fmla="*/ 44657 w 613867"/>
                        <a:gd name="connsiteY16" fmla="*/ 506438 h 613867"/>
                        <a:gd name="connsiteX17" fmla="*/ 107075 w 613867"/>
                        <a:gd name="connsiteY17" fmla="*/ 568856 h 613867"/>
                        <a:gd name="connsiteX18" fmla="*/ 182829 w 613867"/>
                        <a:gd name="connsiteY18" fmla="*/ 493102 h 613867"/>
                        <a:gd name="connsiteX19" fmla="*/ 242691 w 613867"/>
                        <a:gd name="connsiteY19" fmla="*/ 552964 h 613867"/>
                        <a:gd name="connsiteX20" fmla="*/ 237696 w 613867"/>
                        <a:gd name="connsiteY20" fmla="*/ 375818 h 613867"/>
                        <a:gd name="connsiteX21" fmla="*/ 104519 w 613867"/>
                        <a:gd name="connsiteY21" fmla="*/ 101580 h 613867"/>
                        <a:gd name="connsiteX22" fmla="*/ 99524 w 613867"/>
                        <a:gd name="connsiteY22" fmla="*/ 278727 h 613867"/>
                        <a:gd name="connsiteX23" fmla="*/ 159386 w 613867"/>
                        <a:gd name="connsiteY23" fmla="*/ 218865 h 613867"/>
                        <a:gd name="connsiteX24" fmla="*/ 235140 w 613867"/>
                        <a:gd name="connsiteY24" fmla="*/ 294619 h 613867"/>
                        <a:gd name="connsiteX25" fmla="*/ 297558 w 613867"/>
                        <a:gd name="connsiteY25" fmla="*/ 232201 h 613867"/>
                        <a:gd name="connsiteX26" fmla="*/ 221804 w 613867"/>
                        <a:gd name="connsiteY26" fmla="*/ 156447 h 613867"/>
                        <a:gd name="connsiteX27" fmla="*/ 281665 w 613867"/>
                        <a:gd name="connsiteY27" fmla="*/ 96586 h 613867"/>
                        <a:gd name="connsiteX28" fmla="*/ 29967 w 613867"/>
                        <a:gd name="connsiteY28" fmla="*/ 29967 h 613867"/>
                        <a:gd name="connsiteX29" fmla="*/ 102313 w 613867"/>
                        <a:gd name="connsiteY29" fmla="*/ 0 h 613867"/>
                        <a:gd name="connsiteX30" fmla="*/ 511554 w 613867"/>
                        <a:gd name="connsiteY30" fmla="*/ 0 h 613867"/>
                        <a:gd name="connsiteX31" fmla="*/ 613867 w 613867"/>
                        <a:gd name="connsiteY31" fmla="*/ 102313 h 613867"/>
                        <a:gd name="connsiteX32" fmla="*/ 613867 w 613867"/>
                        <a:gd name="connsiteY32" fmla="*/ 511554 h 613867"/>
                        <a:gd name="connsiteX33" fmla="*/ 511554 w 613867"/>
                        <a:gd name="connsiteY33" fmla="*/ 613867 h 613867"/>
                        <a:gd name="connsiteX34" fmla="*/ 102313 w 613867"/>
                        <a:gd name="connsiteY34" fmla="*/ 613867 h 613867"/>
                        <a:gd name="connsiteX35" fmla="*/ 0 w 613867"/>
                        <a:gd name="connsiteY35" fmla="*/ 511554 h 613867"/>
                        <a:gd name="connsiteX36" fmla="*/ 0 w 613867"/>
                        <a:gd name="connsiteY36" fmla="*/ 102313 h 613867"/>
                        <a:gd name="connsiteX37" fmla="*/ 29967 w 613867"/>
                        <a:gd name="connsiteY37" fmla="*/ 29967 h 6138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</a:cxnLst>
                      <a:rect l="l" t="t" r="r" b="b"/>
                      <a:pathLst>
                        <a:path w="613867" h="613867">
                          <a:moveTo>
                            <a:pt x="314803" y="374281"/>
                          </a:moveTo>
                          <a:lnTo>
                            <a:pt x="390557" y="450035"/>
                          </a:lnTo>
                          <a:lnTo>
                            <a:pt x="330696" y="509896"/>
                          </a:lnTo>
                          <a:lnTo>
                            <a:pt x="507842" y="504902"/>
                          </a:lnTo>
                          <a:lnTo>
                            <a:pt x="512837" y="327756"/>
                          </a:lnTo>
                          <a:lnTo>
                            <a:pt x="452975" y="387617"/>
                          </a:lnTo>
                          <a:lnTo>
                            <a:pt x="377221" y="311863"/>
                          </a:lnTo>
                          <a:close/>
                          <a:moveTo>
                            <a:pt x="367619" y="63753"/>
                          </a:moveTo>
                          <a:lnTo>
                            <a:pt x="372612" y="240900"/>
                          </a:lnTo>
                          <a:lnTo>
                            <a:pt x="549761" y="245895"/>
                          </a:lnTo>
                          <a:lnTo>
                            <a:pt x="489898" y="186033"/>
                          </a:lnTo>
                          <a:lnTo>
                            <a:pt x="565652" y="110279"/>
                          </a:lnTo>
                          <a:lnTo>
                            <a:pt x="503234" y="47861"/>
                          </a:lnTo>
                          <a:lnTo>
                            <a:pt x="427480" y="123615"/>
                          </a:lnTo>
                          <a:close/>
                          <a:moveTo>
                            <a:pt x="60550" y="370823"/>
                          </a:moveTo>
                          <a:lnTo>
                            <a:pt x="120411" y="430684"/>
                          </a:lnTo>
                          <a:lnTo>
                            <a:pt x="44657" y="506438"/>
                          </a:lnTo>
                          <a:lnTo>
                            <a:pt x="107075" y="568856"/>
                          </a:lnTo>
                          <a:lnTo>
                            <a:pt x="182829" y="493102"/>
                          </a:lnTo>
                          <a:lnTo>
                            <a:pt x="242691" y="552964"/>
                          </a:lnTo>
                          <a:lnTo>
                            <a:pt x="237696" y="375818"/>
                          </a:lnTo>
                          <a:close/>
                          <a:moveTo>
                            <a:pt x="104519" y="101580"/>
                          </a:moveTo>
                          <a:lnTo>
                            <a:pt x="99524" y="278727"/>
                          </a:lnTo>
                          <a:lnTo>
                            <a:pt x="159386" y="218865"/>
                          </a:lnTo>
                          <a:lnTo>
                            <a:pt x="235140" y="294619"/>
                          </a:lnTo>
                          <a:lnTo>
                            <a:pt x="297558" y="232201"/>
                          </a:lnTo>
                          <a:lnTo>
                            <a:pt x="221804" y="156447"/>
                          </a:lnTo>
                          <a:lnTo>
                            <a:pt x="281665" y="96586"/>
                          </a:lnTo>
                          <a:close/>
                          <a:moveTo>
                            <a:pt x="29967" y="29967"/>
                          </a:moveTo>
                          <a:cubicBezTo>
                            <a:pt x="48482" y="11452"/>
                            <a:pt x="74060" y="0"/>
                            <a:pt x="102313" y="0"/>
                          </a:cubicBezTo>
                          <a:lnTo>
                            <a:pt x="511554" y="0"/>
                          </a:lnTo>
                          <a:cubicBezTo>
                            <a:pt x="568060" y="0"/>
                            <a:pt x="613867" y="45807"/>
                            <a:pt x="613867" y="102313"/>
                          </a:cubicBezTo>
                          <a:lnTo>
                            <a:pt x="613867" y="511554"/>
                          </a:lnTo>
                          <a:cubicBezTo>
                            <a:pt x="613867" y="568060"/>
                            <a:pt x="568060" y="613867"/>
                            <a:pt x="511554" y="613867"/>
                          </a:cubicBezTo>
                          <a:lnTo>
                            <a:pt x="102313" y="613867"/>
                          </a:lnTo>
                          <a:cubicBezTo>
                            <a:pt x="45807" y="613867"/>
                            <a:pt x="0" y="568060"/>
                            <a:pt x="0" y="511554"/>
                          </a:cubicBezTo>
                          <a:lnTo>
                            <a:pt x="0" y="102313"/>
                          </a:lnTo>
                          <a:cubicBezTo>
                            <a:pt x="0" y="74060"/>
                            <a:pt x="11452" y="48482"/>
                            <a:pt x="29967" y="2996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11" name="Group 210">
                    <a:extLst>
                      <a:ext uri="{FF2B5EF4-FFF2-40B4-BE49-F238E27FC236}">
                        <a16:creationId xmlns:a16="http://schemas.microsoft.com/office/drawing/2014/main" id="{2A23C7D5-9645-47C7-AE0C-8CCF771E8A5A}"/>
                      </a:ext>
                    </a:extLst>
                  </p:cNvPr>
                  <p:cNvGrpSpPr/>
                  <p:nvPr/>
                </p:nvGrpSpPr>
                <p:grpSpPr>
                  <a:xfrm>
                    <a:off x="7897520" y="5210661"/>
                    <a:ext cx="657088" cy="346764"/>
                    <a:chOff x="7872239" y="5210661"/>
                    <a:chExt cx="657088" cy="346764"/>
                  </a:xfrm>
                </p:grpSpPr>
                <p:sp>
                  <p:nvSpPr>
                    <p:cNvPr id="218" name="Rectangle 217">
                      <a:extLst>
                        <a:ext uri="{FF2B5EF4-FFF2-40B4-BE49-F238E27FC236}">
                          <a16:creationId xmlns:a16="http://schemas.microsoft.com/office/drawing/2014/main" id="{78B17A23-6BB7-40EC-816B-1E6DD285D0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27646" y="5210661"/>
                      <a:ext cx="401681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 anchor="ctr" anchorCtr="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DNS</a:t>
                      </a:r>
                    </a:p>
                  </p:txBody>
                </p:sp>
                <p:pic>
                  <p:nvPicPr>
                    <p:cNvPr id="219" name="Picture 3">
                      <a:extLst>
                        <a:ext uri="{FF2B5EF4-FFF2-40B4-BE49-F238E27FC236}">
                          <a16:creationId xmlns:a16="http://schemas.microsoft.com/office/drawing/2014/main" id="{CC37E411-FC4C-4758-BC51-05107B9F69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72239" y="5259380"/>
                      <a:ext cx="234066" cy="2340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1B3C779B-711F-4911-B3C7-D449F83B0BFA}"/>
                      </a:ext>
                    </a:extLst>
                  </p:cNvPr>
                  <p:cNvGrpSpPr/>
                  <p:nvPr/>
                </p:nvGrpSpPr>
                <p:grpSpPr>
                  <a:xfrm>
                    <a:off x="10402030" y="5210661"/>
                    <a:ext cx="822809" cy="346764"/>
                    <a:chOff x="10440820" y="5210661"/>
                    <a:chExt cx="822809" cy="346764"/>
                  </a:xfrm>
                </p:grpSpPr>
                <p:sp>
                  <p:nvSpPr>
                    <p:cNvPr id="216" name="Rectangle 215">
                      <a:extLst>
                        <a:ext uri="{FF2B5EF4-FFF2-40B4-BE49-F238E27FC236}">
                          <a16:creationId xmlns:a16="http://schemas.microsoft.com/office/drawing/2014/main" id="{ECA4C130-3EF5-4D9B-9F8E-4B5DEDF6DB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673647" y="5210661"/>
                      <a:ext cx="589982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VPN </a:t>
                      </a:r>
                      <a:b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</a:b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Gateway</a:t>
                      </a:r>
                    </a:p>
                  </p:txBody>
                </p:sp>
                <p:pic>
                  <p:nvPicPr>
                    <p:cNvPr id="217" name="Picture 9">
                      <a:extLst>
                        <a:ext uri="{FF2B5EF4-FFF2-40B4-BE49-F238E27FC236}">
                          <a16:creationId xmlns:a16="http://schemas.microsoft.com/office/drawing/2014/main" id="{A08623A6-4DB6-40EF-AF02-E4ACA71F77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440820" y="5255763"/>
                      <a:ext cx="241300" cy="241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13" name="Group 212">
                    <a:extLst>
                      <a:ext uri="{FF2B5EF4-FFF2-40B4-BE49-F238E27FC236}">
                        <a16:creationId xmlns:a16="http://schemas.microsoft.com/office/drawing/2014/main" id="{3A8AE871-A9B2-4D00-AFFF-C622A7B39F63}"/>
                      </a:ext>
                    </a:extLst>
                  </p:cNvPr>
                  <p:cNvGrpSpPr/>
                  <p:nvPr/>
                </p:nvGrpSpPr>
                <p:grpSpPr>
                  <a:xfrm>
                    <a:off x="7004047" y="5210907"/>
                    <a:ext cx="848172" cy="346518"/>
                    <a:chOff x="7002727" y="5210907"/>
                    <a:chExt cx="848172" cy="346518"/>
                  </a:xfrm>
                </p:grpSpPr>
                <p:sp>
                  <p:nvSpPr>
                    <p:cNvPr id="214" name="Rectangle 213">
                      <a:extLst>
                        <a:ext uri="{FF2B5EF4-FFF2-40B4-BE49-F238E27FC236}">
                          <a16:creationId xmlns:a16="http://schemas.microsoft.com/office/drawing/2014/main" id="{43F85902-F805-4791-9432-E487452035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65455" y="5210907"/>
                      <a:ext cx="585444" cy="346518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Load Balancer</a:t>
                      </a:r>
                    </a:p>
                  </p:txBody>
                </p:sp>
                <p:pic>
                  <p:nvPicPr>
                    <p:cNvPr id="215" name="Picture 11">
                      <a:extLst>
                        <a:ext uri="{FF2B5EF4-FFF2-40B4-BE49-F238E27FC236}">
                          <a16:creationId xmlns:a16="http://schemas.microsoft.com/office/drawing/2014/main" id="{53616FF6-2836-4ADA-9C50-A7B478A0AD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02727" y="5257351"/>
                      <a:ext cx="239713" cy="2381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BB84D6D-2DBE-45A2-944B-BE4B6987755D}"/>
                  </a:ext>
                </a:extLst>
              </p:cNvPr>
              <p:cNvGrpSpPr/>
              <p:nvPr/>
            </p:nvGrpSpPr>
            <p:grpSpPr>
              <a:xfrm>
                <a:off x="112714" y="93574"/>
                <a:ext cx="12223383" cy="4364125"/>
                <a:chOff x="112714" y="93574"/>
                <a:chExt cx="12223383" cy="436412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D381DC7-F067-464D-9F79-F3B96463641D}"/>
                    </a:ext>
                  </a:extLst>
                </p:cNvPr>
                <p:cNvGrpSpPr/>
                <p:nvPr/>
              </p:nvGrpSpPr>
              <p:grpSpPr>
                <a:xfrm>
                  <a:off x="1972040" y="93575"/>
                  <a:ext cx="8602615" cy="4350857"/>
                  <a:chOff x="1972040" y="93575"/>
                  <a:chExt cx="8602615" cy="4350857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CBC0648C-38FA-49B9-8EE0-10F2957D9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72040" y="93575"/>
                    <a:ext cx="8602615" cy="4350857"/>
                  </a:xfrm>
                  <a:prstGeom prst="rect">
                    <a:avLst/>
                  </a:prstGeom>
                  <a:solidFill>
                    <a:srgbClr val="005695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Platform services</a:t>
                    </a:r>
                  </a:p>
                </p:txBody>
              </p: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1561A388-F0D5-4D40-B969-C5C028E4F49C}"/>
                      </a:ext>
                    </a:extLst>
                  </p:cNvPr>
                  <p:cNvGrpSpPr/>
                  <p:nvPr/>
                </p:nvGrpSpPr>
                <p:grpSpPr>
                  <a:xfrm>
                    <a:off x="2087227" y="543029"/>
                    <a:ext cx="8372241" cy="3790160"/>
                    <a:chOff x="2082009" y="543029"/>
                    <a:chExt cx="8372241" cy="3790160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B0025FC9-634A-4DB3-947C-F165CC5B81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326" y="543029"/>
                      <a:ext cx="3736693" cy="1371600"/>
                      <a:chOff x="4336920" y="650979"/>
                      <a:chExt cx="3736693" cy="1371600"/>
                    </a:xfrm>
                  </p:grpSpPr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24B23A36-AC14-4099-8892-74D5A9AF66B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336920" y="650979"/>
                        <a:ext cx="3736693" cy="137160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Web and mobile</a:t>
                        </a:r>
                      </a:p>
                    </p:txBody>
                  </p:sp>
                  <p:grpSp>
                    <p:nvGrpSpPr>
                      <p:cNvPr id="184" name="Group 183">
                        <a:extLst>
                          <a:ext uri="{FF2B5EF4-FFF2-40B4-BE49-F238E27FC236}">
                            <a16:creationId xmlns:a16="http://schemas.microsoft.com/office/drawing/2014/main" id="{2FE6290B-8A2A-47F6-BF7A-A60AC0E9CF5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16491" y="1046498"/>
                        <a:ext cx="1003842" cy="300037"/>
                        <a:chOff x="4516491" y="987018"/>
                        <a:chExt cx="1003842" cy="300037"/>
                      </a:xfrm>
                    </p:grpSpPr>
                    <p:sp>
                      <p:nvSpPr>
                        <p:cNvPr id="200" name="TextBox 199">
                          <a:extLst>
                            <a:ext uri="{FF2B5EF4-FFF2-40B4-BE49-F238E27FC236}">
                              <a16:creationId xmlns:a16="http://schemas.microsoft.com/office/drawing/2014/main" id="{75405756-995E-46CD-98DB-8E5B0580C336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4861521" y="987018"/>
                          <a:ext cx="658812" cy="300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Web 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201" name="Picture 151">
                          <a:extLst>
                            <a:ext uri="{FF2B5EF4-FFF2-40B4-BE49-F238E27FC236}">
                              <a16:creationId xmlns:a16="http://schemas.microsoft.com/office/drawing/2014/main" id="{2C985ADA-8408-4A1E-99A2-7FD303426DF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6491" y="993596"/>
                          <a:ext cx="286768" cy="2868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185" name="Group 184">
                        <a:extLst>
                          <a:ext uri="{FF2B5EF4-FFF2-40B4-BE49-F238E27FC236}">
                            <a16:creationId xmlns:a16="http://schemas.microsoft.com/office/drawing/2014/main" id="{B00EED03-A138-49D4-88FD-8A67A603B62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16491" y="1617114"/>
                        <a:ext cx="1003842" cy="291190"/>
                        <a:chOff x="4516491" y="1514601"/>
                        <a:chExt cx="1003842" cy="291190"/>
                      </a:xfrm>
                    </p:grpSpPr>
                    <p:sp>
                      <p:nvSpPr>
                        <p:cNvPr id="198" name="TextBox 197">
                          <a:extLst>
                            <a:ext uri="{FF2B5EF4-FFF2-40B4-BE49-F238E27FC236}">
                              <a16:creationId xmlns:a16="http://schemas.microsoft.com/office/drawing/2014/main" id="{0674D611-15C8-43B4-B0A6-7946501C1186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4861521" y="1530021"/>
                          <a:ext cx="658812" cy="260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Mobile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199" name="Picture 153">
                          <a:extLst>
                            <a:ext uri="{FF2B5EF4-FFF2-40B4-BE49-F238E27FC236}">
                              <a16:creationId xmlns:a16="http://schemas.microsoft.com/office/drawing/2014/main" id="{3987B0CB-D75F-4D2A-B5D1-71167C355C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6491" y="1514601"/>
                          <a:ext cx="291075" cy="291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186" name="Group 185">
                        <a:extLst>
                          <a:ext uri="{FF2B5EF4-FFF2-40B4-BE49-F238E27FC236}">
                            <a16:creationId xmlns:a16="http://schemas.microsoft.com/office/drawing/2014/main" id="{DF9B0EDE-DC7E-4287-B38D-CBA9E279F3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6369" y="1044910"/>
                        <a:ext cx="1017770" cy="301625"/>
                        <a:chOff x="6784198" y="987352"/>
                        <a:chExt cx="1017770" cy="301625"/>
                      </a:xfrm>
                    </p:grpSpPr>
                    <p:sp>
                      <p:nvSpPr>
                        <p:cNvPr id="196" name="TextBox 195">
                          <a:extLst>
                            <a:ext uri="{FF2B5EF4-FFF2-40B4-BE49-F238E27FC236}">
                              <a16:creationId xmlns:a16="http://schemas.microsoft.com/office/drawing/2014/main" id="{A7989F6C-8136-4A59-A965-8F8E286930B6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7143156" y="987352"/>
                          <a:ext cx="658812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API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management</a:t>
                          </a:r>
                        </a:p>
                      </p:txBody>
                    </p:sp>
                    <p:pic>
                      <p:nvPicPr>
                        <p:cNvPr id="197" name="Picture 155">
                          <a:extLst>
                            <a:ext uri="{FF2B5EF4-FFF2-40B4-BE49-F238E27FC236}">
                              <a16:creationId xmlns:a16="http://schemas.microsoft.com/office/drawing/2014/main" id="{AFE275EA-1D58-4541-B587-AB1432F00C5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4198" y="987819"/>
                          <a:ext cx="291528" cy="2916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187" name="Group 186">
                        <a:extLst>
                          <a:ext uri="{FF2B5EF4-FFF2-40B4-BE49-F238E27FC236}">
                            <a16:creationId xmlns:a16="http://schemas.microsoft.com/office/drawing/2014/main" id="{45505833-AA69-41C4-94F9-6A47C6DC5F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3359" y="1051631"/>
                        <a:ext cx="1019983" cy="294904"/>
                        <a:chOff x="5648693" y="1000311"/>
                        <a:chExt cx="1019983" cy="294904"/>
                      </a:xfrm>
                    </p:grpSpPr>
                    <p:sp>
                      <p:nvSpPr>
                        <p:cNvPr id="194" name="TextBox 193">
                          <a:extLst>
                            <a:ext uri="{FF2B5EF4-FFF2-40B4-BE49-F238E27FC236}">
                              <a16:creationId xmlns:a16="http://schemas.microsoft.com/office/drawing/2014/main" id="{8C07E4DD-DDF1-4C5A-A9BD-C44511BD184C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6008276" y="1024727"/>
                          <a:ext cx="660400" cy="257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API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195" name="Picture 157">
                          <a:extLst>
                            <a:ext uri="{FF2B5EF4-FFF2-40B4-BE49-F238E27FC236}">
                              <a16:creationId xmlns:a16="http://schemas.microsoft.com/office/drawing/2014/main" id="{485D44C0-0BEB-47DB-B6FB-C5D84BE79E0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8693" y="1000311"/>
                          <a:ext cx="294787" cy="2949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188" name="Group 187">
                        <a:extLst>
                          <a:ext uri="{FF2B5EF4-FFF2-40B4-BE49-F238E27FC236}">
                            <a16:creationId xmlns:a16="http://schemas.microsoft.com/office/drawing/2014/main" id="{9C2B63C2-1108-4211-ADEC-53AEB88754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3359" y="1617114"/>
                        <a:ext cx="1022642" cy="301625"/>
                        <a:chOff x="5646034" y="1516851"/>
                        <a:chExt cx="1022642" cy="301625"/>
                      </a:xfrm>
                    </p:grpSpPr>
                    <p:sp>
                      <p:nvSpPr>
                        <p:cNvPr id="192" name="TextBox 191">
                          <a:extLst>
                            <a:ext uri="{FF2B5EF4-FFF2-40B4-BE49-F238E27FC236}">
                              <a16:creationId xmlns:a16="http://schemas.microsoft.com/office/drawing/2014/main" id="{A1E50B84-D8F2-4A0E-9C36-016759BD6E9C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6008276" y="1516851"/>
                          <a:ext cx="660400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Logic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193" name="Picture 159">
                          <a:extLst>
                            <a:ext uri="{FF2B5EF4-FFF2-40B4-BE49-F238E27FC236}">
                              <a16:creationId xmlns:a16="http://schemas.microsoft.com/office/drawing/2014/main" id="{F23B635F-7AD1-49DD-B63B-AF91A688673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6034" y="1517893"/>
                          <a:ext cx="292406" cy="2925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189" name="Group 188">
                        <a:extLst>
                          <a:ext uri="{FF2B5EF4-FFF2-40B4-BE49-F238E27FC236}">
                            <a16:creationId xmlns:a16="http://schemas.microsoft.com/office/drawing/2014/main" id="{D5802280-576B-4A29-8AA6-7F618767BD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46368" y="1617114"/>
                        <a:ext cx="1017771" cy="301625"/>
                        <a:chOff x="6784198" y="1512087"/>
                        <a:chExt cx="1017771" cy="301625"/>
                      </a:xfrm>
                    </p:grpSpPr>
                    <p:sp>
                      <p:nvSpPr>
                        <p:cNvPr id="190" name="TextBox 189">
                          <a:extLst>
                            <a:ext uri="{FF2B5EF4-FFF2-40B4-BE49-F238E27FC236}">
                              <a16:creationId xmlns:a16="http://schemas.microsoft.com/office/drawing/2014/main" id="{4A96E7F6-B8BA-4B90-82BA-79EED2D445C3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7143156" y="1512087"/>
                          <a:ext cx="658813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Notification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hubs</a:t>
                          </a:r>
                        </a:p>
                      </p:txBody>
                    </p:sp>
                    <p:pic>
                      <p:nvPicPr>
                        <p:cNvPr id="191" name="Picture 161">
                          <a:extLst>
                            <a:ext uri="{FF2B5EF4-FFF2-40B4-BE49-F238E27FC236}">
                              <a16:creationId xmlns:a16="http://schemas.microsoft.com/office/drawing/2014/main" id="{DB1F6519-0BDB-4C5F-9996-229689785A8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4198" y="1519474"/>
                          <a:ext cx="289246" cy="289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2AE11153-3DF7-446E-8347-FFC877841B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82009" y="3493402"/>
                      <a:ext cx="2491556" cy="839787"/>
                      <a:chOff x="2082009" y="3607702"/>
                      <a:chExt cx="2491556" cy="839787"/>
                    </a:xfrm>
                  </p:grpSpPr>
                  <p:sp>
                    <p:nvSpPr>
                      <p:cNvPr id="175" name="Rectangle 174">
                        <a:extLst>
                          <a:ext uri="{FF2B5EF4-FFF2-40B4-BE49-F238E27FC236}">
                            <a16:creationId xmlns:a16="http://schemas.microsoft.com/office/drawing/2014/main" id="{29951E00-7D7E-4851-BAB4-FD1F6F9E3C2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082009" y="3607702"/>
                        <a:ext cx="2491556" cy="839787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Media and CDN</a:t>
                        </a:r>
                      </a:p>
                    </p:txBody>
                  </p:sp>
                  <p:grpSp>
                    <p:nvGrpSpPr>
                      <p:cNvPr id="176" name="Group 175">
                        <a:extLst>
                          <a:ext uri="{FF2B5EF4-FFF2-40B4-BE49-F238E27FC236}">
                            <a16:creationId xmlns:a16="http://schemas.microsoft.com/office/drawing/2014/main" id="{905A0F9E-53DB-42D3-9264-960DB38D7E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98592" y="4014101"/>
                        <a:ext cx="2079086" cy="300855"/>
                        <a:chOff x="2198592" y="4014101"/>
                        <a:chExt cx="2079086" cy="300855"/>
                      </a:xfrm>
                    </p:grpSpPr>
                    <p:grpSp>
                      <p:nvGrpSpPr>
                        <p:cNvPr id="177" name="Group 342">
                          <a:extLst>
                            <a:ext uri="{FF2B5EF4-FFF2-40B4-BE49-F238E27FC236}">
                              <a16:creationId xmlns:a16="http://schemas.microsoft.com/office/drawing/2014/main" id="{3B2E6472-DC72-4669-B5C5-CDAED0B9297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56056" y="4014101"/>
                          <a:ext cx="1021622" cy="300855"/>
                          <a:chOff x="3495416" y="3743131"/>
                          <a:chExt cx="1021282" cy="301105"/>
                        </a:xfrm>
                      </p:grpSpPr>
                      <p:sp>
                        <p:nvSpPr>
                          <p:cNvPr id="181" name="TextBox 162">
                            <a:extLst>
                              <a:ext uri="{FF2B5EF4-FFF2-40B4-BE49-F238E27FC236}">
                                <a16:creationId xmlns:a16="http://schemas.microsoft.com/office/drawing/2014/main" id="{E73DA6E8-C443-4131-85E9-64789808DC83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857542" y="3743131"/>
                            <a:ext cx="659156" cy="3011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Content Delivery</a:t>
                            </a:r>
                            <a:br>
                              <a:rPr kumimoji="0" lang="en-US" alt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alt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Network (CDN)</a:t>
                            </a:r>
                          </a:p>
                        </p:txBody>
                      </p:sp>
                      <p:pic>
                        <p:nvPicPr>
                          <p:cNvPr id="182" name="Picture 163" descr="Content Delivery Network (CDN).png">
                            <a:extLst>
                              <a:ext uri="{FF2B5EF4-FFF2-40B4-BE49-F238E27FC236}">
                                <a16:creationId xmlns:a16="http://schemas.microsoft.com/office/drawing/2014/main" id="{6F70E844-5F81-4837-AF2C-232E18234BA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7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95416" y="3745605"/>
                            <a:ext cx="296167" cy="296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78" name="Group 341">
                          <a:extLst>
                            <a:ext uri="{FF2B5EF4-FFF2-40B4-BE49-F238E27FC236}">
                              <a16:creationId xmlns:a16="http://schemas.microsoft.com/office/drawing/2014/main" id="{7C65B431-3A74-40BB-8FFA-ECEFADFC656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198592" y="4014101"/>
                          <a:ext cx="1014521" cy="300036"/>
                          <a:chOff x="2682792" y="3748793"/>
                          <a:chExt cx="1014184" cy="300286"/>
                        </a:xfrm>
                      </p:grpSpPr>
                      <p:sp>
                        <p:nvSpPr>
                          <p:cNvPr id="179" name="TextBox 178">
                            <a:extLst>
                              <a:ext uri="{FF2B5EF4-FFF2-40B4-BE49-F238E27FC236}">
                                <a16:creationId xmlns:a16="http://schemas.microsoft.com/office/drawing/2014/main" id="{C9745AE1-AF4A-4706-9863-A2D3B65C195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038382" y="3748793"/>
                            <a:ext cx="658594" cy="3002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Media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services</a:t>
                            </a:r>
                          </a:p>
                        </p:txBody>
                      </p:sp>
                      <p:pic>
                        <p:nvPicPr>
                          <p:cNvPr id="180" name="Picture 165" descr="Media Services.png">
                            <a:extLst>
                              <a:ext uri="{FF2B5EF4-FFF2-40B4-BE49-F238E27FC236}">
                                <a16:creationId xmlns:a16="http://schemas.microsoft.com/office/drawing/2014/main" id="{89EB06E5-E4D4-423F-A6EF-9CEC3155B78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8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2792" y="3757863"/>
                            <a:ext cx="282134" cy="2821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D8230A9-CBA5-424F-B442-15FFC0392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95531" y="2024565"/>
                      <a:ext cx="2872932" cy="2304638"/>
                      <a:chOff x="4691833" y="2138865"/>
                      <a:chExt cx="2872932" cy="2304638"/>
                    </a:xfrm>
                  </p:grpSpPr>
                  <p:sp>
                    <p:nvSpPr>
                      <p:cNvPr id="155" name="Rectangle 154">
                        <a:extLst>
                          <a:ext uri="{FF2B5EF4-FFF2-40B4-BE49-F238E27FC236}">
                            <a16:creationId xmlns:a16="http://schemas.microsoft.com/office/drawing/2014/main" id="{880555F2-6F82-4EC6-898E-1CB02B6BC31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691833" y="2138865"/>
                        <a:ext cx="2872932" cy="2304638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Analytics and </a:t>
                        </a:r>
                        <a:r>
                          <a:rPr kumimoji="0" lang="en-US" sz="1200" b="0" i="0" u="none" strike="noStrike" kern="0" cap="none" spc="0" normalizeH="0" baseline="0" noProof="0" dirty="0" err="1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IoT</a:t>
                        </a: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Segoe UI" pitchFamily="34" charset="0"/>
                          <a:cs typeface="Segoe UI Semibold" panose="020B0702040204020203" pitchFamily="34" charset="0"/>
                        </a:endParaRPr>
                      </a:p>
                    </p:txBody>
                  </p:sp>
                  <p:grpSp>
                    <p:nvGrpSpPr>
                      <p:cNvPr id="156" name="Group 155">
                        <a:extLst>
                          <a:ext uri="{FF2B5EF4-FFF2-40B4-BE49-F238E27FC236}">
                            <a16:creationId xmlns:a16="http://schemas.microsoft.com/office/drawing/2014/main" id="{CDE00F33-A5DB-46A5-BF3C-CA703BED1B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48498" y="2556851"/>
                        <a:ext cx="2361121" cy="1587740"/>
                        <a:chOff x="4805017" y="2556851"/>
                        <a:chExt cx="2361121" cy="1587740"/>
                      </a:xfrm>
                    </p:grpSpPr>
                    <p:grpSp>
                      <p:nvGrpSpPr>
                        <p:cNvPr id="157" name="Group 156">
                          <a:extLst>
                            <a:ext uri="{FF2B5EF4-FFF2-40B4-BE49-F238E27FC236}">
                              <a16:creationId xmlns:a16="http://schemas.microsoft.com/office/drawing/2014/main" id="{8CA026A7-AA2F-45B0-8C74-54B6E5B4B38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11883" y="2556851"/>
                          <a:ext cx="1046240" cy="337079"/>
                          <a:chOff x="4811883" y="2556851"/>
                          <a:chExt cx="1046240" cy="337079"/>
                        </a:xfrm>
                      </p:grpSpPr>
                      <p:sp>
                        <p:nvSpPr>
                          <p:cNvPr id="173" name="TextBox 172">
                            <a:extLst>
                              <a:ext uri="{FF2B5EF4-FFF2-40B4-BE49-F238E27FC236}">
                                <a16:creationId xmlns:a16="http://schemas.microsoft.com/office/drawing/2014/main" id="{871B76E6-EC85-48D7-8398-7819728E3545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5199310" y="2574578"/>
                            <a:ext cx="658813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 err="1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HDInsight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endParaRPr>
                          </a:p>
                        </p:txBody>
                      </p:sp>
                      <p:pic>
                        <p:nvPicPr>
                          <p:cNvPr id="174" name="Picture 181">
                            <a:extLst>
                              <a:ext uri="{FF2B5EF4-FFF2-40B4-BE49-F238E27FC236}">
                                <a16:creationId xmlns:a16="http://schemas.microsoft.com/office/drawing/2014/main" id="{27D9C73D-8AB1-438D-9682-737098A1636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9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11883" y="2556851"/>
                            <a:ext cx="337162" cy="3370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58" name="Group 157">
                          <a:extLst>
                            <a:ext uri="{FF2B5EF4-FFF2-40B4-BE49-F238E27FC236}">
                              <a16:creationId xmlns:a16="http://schemas.microsoft.com/office/drawing/2014/main" id="{A74EA9E5-CDD2-4AE4-9417-344F9147D88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62402" y="2574420"/>
                          <a:ext cx="1003736" cy="301625"/>
                          <a:chOff x="6162402" y="2574420"/>
                          <a:chExt cx="1003736" cy="301625"/>
                        </a:xfrm>
                      </p:grpSpPr>
                      <p:sp>
                        <p:nvSpPr>
                          <p:cNvPr id="171" name="TextBox 170">
                            <a:extLst>
                              <a:ext uri="{FF2B5EF4-FFF2-40B4-BE49-F238E27FC236}">
                                <a16:creationId xmlns:a16="http://schemas.microsoft.com/office/drawing/2014/main" id="{71E70F1C-2978-4A71-B9EF-BE92DFB907D2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6507325" y="2574420"/>
                            <a:ext cx="658813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Machine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learning</a:t>
                            </a:r>
                          </a:p>
                        </p:txBody>
                      </p:sp>
                      <p:pic>
                        <p:nvPicPr>
                          <p:cNvPr id="172" name="Picture 183">
                            <a:extLst>
                              <a:ext uri="{FF2B5EF4-FFF2-40B4-BE49-F238E27FC236}">
                                <a16:creationId xmlns:a16="http://schemas.microsoft.com/office/drawing/2014/main" id="{3FE3B068-4248-4531-A124-39FD23B318C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0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62402" y="2593257"/>
                            <a:ext cx="263720" cy="2636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59" name="Group 158">
                          <a:extLst>
                            <a:ext uri="{FF2B5EF4-FFF2-40B4-BE49-F238E27FC236}">
                              <a16:creationId xmlns:a16="http://schemas.microsoft.com/office/drawing/2014/main" id="{96FF64DC-58DA-4618-80D7-06A6D33B85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05017" y="3834139"/>
                          <a:ext cx="1053105" cy="310452"/>
                          <a:chOff x="4805017" y="3834139"/>
                          <a:chExt cx="1053105" cy="310452"/>
                        </a:xfrm>
                      </p:grpSpPr>
                      <p:sp>
                        <p:nvSpPr>
                          <p:cNvPr id="169" name="TextBox 168">
                            <a:extLst>
                              <a:ext uri="{FF2B5EF4-FFF2-40B4-BE49-F238E27FC236}">
                                <a16:creationId xmlns:a16="http://schemas.microsoft.com/office/drawing/2014/main" id="{FF5F1E21-3ADB-4F32-8FE6-1E185579A485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5199310" y="3838553"/>
                            <a:ext cx="658812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Stream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analytics</a:t>
                            </a:r>
                          </a:p>
                        </p:txBody>
                      </p:sp>
                      <p:pic>
                        <p:nvPicPr>
                          <p:cNvPr id="170" name="Picture 185">
                            <a:extLst>
                              <a:ext uri="{FF2B5EF4-FFF2-40B4-BE49-F238E27FC236}">
                                <a16:creationId xmlns:a16="http://schemas.microsoft.com/office/drawing/2014/main" id="{3631075D-7B7D-441C-A1A3-EF0B368E16D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1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5017" y="3834139"/>
                            <a:ext cx="310529" cy="3104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60" name="Group 159">
                          <a:extLst>
                            <a:ext uri="{FF2B5EF4-FFF2-40B4-BE49-F238E27FC236}">
                              <a16:creationId xmlns:a16="http://schemas.microsoft.com/office/drawing/2014/main" id="{3FCCDE7F-FBF9-47B8-8416-B9174FEBA0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09230" y="3192842"/>
                          <a:ext cx="1048893" cy="305501"/>
                          <a:chOff x="4809230" y="3192842"/>
                          <a:chExt cx="1048893" cy="305501"/>
                        </a:xfrm>
                      </p:grpSpPr>
                      <p:sp>
                        <p:nvSpPr>
                          <p:cNvPr id="167" name="TextBox 166">
                            <a:extLst>
                              <a:ext uri="{FF2B5EF4-FFF2-40B4-BE49-F238E27FC236}">
                                <a16:creationId xmlns:a16="http://schemas.microsoft.com/office/drawing/2014/main" id="{8B97B06B-CD88-4AE8-AEFE-B9FB9539350F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5199310" y="3198305"/>
                            <a:ext cx="658813" cy="3000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Data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factory</a:t>
                            </a:r>
                          </a:p>
                        </p:txBody>
                      </p:sp>
                      <p:pic>
                        <p:nvPicPr>
                          <p:cNvPr id="168" name="Picture 187">
                            <a:extLst>
                              <a:ext uri="{FF2B5EF4-FFF2-40B4-BE49-F238E27FC236}">
                                <a16:creationId xmlns:a16="http://schemas.microsoft.com/office/drawing/2014/main" id="{480574AD-DEDD-4D9D-A565-351524D7A89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2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9230" y="3192842"/>
                            <a:ext cx="302103" cy="3020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61" name="Group 160">
                          <a:extLst>
                            <a:ext uri="{FF2B5EF4-FFF2-40B4-BE49-F238E27FC236}">
                              <a16:creationId xmlns:a16="http://schemas.microsoft.com/office/drawing/2014/main" id="{7C2DC8E6-1900-4BF1-A1F2-E20E5B310E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59534" y="3198305"/>
                          <a:ext cx="1006604" cy="300037"/>
                          <a:chOff x="6159534" y="3198305"/>
                          <a:chExt cx="1006604" cy="300037"/>
                        </a:xfrm>
                      </p:grpSpPr>
                      <p:sp>
                        <p:nvSpPr>
                          <p:cNvPr id="165" name="TextBox 164">
                            <a:extLst>
                              <a:ext uri="{FF2B5EF4-FFF2-40B4-BE49-F238E27FC236}">
                                <a16:creationId xmlns:a16="http://schemas.microsoft.com/office/drawing/2014/main" id="{0CEF653A-EE01-48FB-B029-9EFD8F7E9840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6507325" y="3198305"/>
                            <a:ext cx="658813" cy="300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Event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hubs</a:t>
                            </a:r>
                          </a:p>
                        </p:txBody>
                      </p:sp>
                      <p:pic>
                        <p:nvPicPr>
                          <p:cNvPr id="166" name="Picture 189">
                            <a:extLst>
                              <a:ext uri="{FF2B5EF4-FFF2-40B4-BE49-F238E27FC236}">
                                <a16:creationId xmlns:a16="http://schemas.microsoft.com/office/drawing/2014/main" id="{BDE0756D-7488-4619-BE3A-D1751D0E061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3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59534" y="3200784"/>
                            <a:ext cx="283827" cy="2963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62" name="Group 161">
                          <a:extLst>
                            <a:ext uri="{FF2B5EF4-FFF2-40B4-BE49-F238E27FC236}">
                              <a16:creationId xmlns:a16="http://schemas.microsoft.com/office/drawing/2014/main" id="{54FB41A4-DB91-4BD4-80C0-14007E1311F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65936" y="3834755"/>
                          <a:ext cx="1000202" cy="296566"/>
                          <a:chOff x="6165936" y="3834755"/>
                          <a:chExt cx="1000202" cy="296566"/>
                        </a:xfrm>
                      </p:grpSpPr>
                      <p:sp>
                        <p:nvSpPr>
                          <p:cNvPr id="163" name="TextBox 162">
                            <a:extLst>
                              <a:ext uri="{FF2B5EF4-FFF2-40B4-BE49-F238E27FC236}">
                                <a16:creationId xmlns:a16="http://schemas.microsoft.com/office/drawing/2014/main" id="{2919D9CD-AA56-49AC-8610-E6A7BC8BB176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6507325" y="3853657"/>
                            <a:ext cx="658813" cy="258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Mobile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engagement</a:t>
                            </a:r>
                          </a:p>
                        </p:txBody>
                      </p:sp>
                      <p:pic>
                        <p:nvPicPr>
                          <p:cNvPr id="164" name="Picture 191">
                            <a:extLst>
                              <a:ext uri="{FF2B5EF4-FFF2-40B4-BE49-F238E27FC236}">
                                <a16:creationId xmlns:a16="http://schemas.microsoft.com/office/drawing/2014/main" id="{25937EC5-8FF1-4AD2-9406-F5691012F71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4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65936" y="3834755"/>
                            <a:ext cx="296639" cy="2965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98B443FA-2FB1-4D8A-A114-E01396961A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82009" y="2024566"/>
                      <a:ext cx="2498759" cy="1352550"/>
                      <a:chOff x="2082009" y="2138866"/>
                      <a:chExt cx="2498759" cy="1352550"/>
                    </a:xfrm>
                  </p:grpSpPr>
                  <p:sp>
                    <p:nvSpPr>
                      <p:cNvPr id="141" name="Rectangle 140">
                        <a:extLst>
                          <a:ext uri="{FF2B5EF4-FFF2-40B4-BE49-F238E27FC236}">
                            <a16:creationId xmlns:a16="http://schemas.microsoft.com/office/drawing/2014/main" id="{BB05AC87-EE29-4F0B-B5A5-DF9F8C9D399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082009" y="2138866"/>
                        <a:ext cx="2498759" cy="135255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Integration</a:t>
                        </a:r>
                      </a:p>
                    </p:txBody>
                  </p:sp>
                  <p:grpSp>
                    <p:nvGrpSpPr>
                      <p:cNvPr id="142" name="Group 141">
                        <a:extLst>
                          <a:ext uri="{FF2B5EF4-FFF2-40B4-BE49-F238E27FC236}">
                            <a16:creationId xmlns:a16="http://schemas.microsoft.com/office/drawing/2014/main" id="{E1FE2B69-C296-441B-9A50-0D254C4505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98592" y="2559624"/>
                        <a:ext cx="2237004" cy="836418"/>
                        <a:chOff x="2198592" y="2559624"/>
                        <a:chExt cx="2237004" cy="836418"/>
                      </a:xfrm>
                    </p:grpSpPr>
                    <p:grpSp>
                      <p:nvGrpSpPr>
                        <p:cNvPr id="143" name="Group 142">
                          <a:extLst>
                            <a:ext uri="{FF2B5EF4-FFF2-40B4-BE49-F238E27FC236}">
                              <a16:creationId xmlns:a16="http://schemas.microsoft.com/office/drawing/2014/main" id="{CB91CDA7-E463-4E60-8315-BBCEF1E158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13173" y="2559624"/>
                          <a:ext cx="922423" cy="301625"/>
                          <a:chOff x="3425188" y="2480831"/>
                          <a:chExt cx="922423" cy="301625"/>
                        </a:xfrm>
                      </p:grpSpPr>
                      <p:sp>
                        <p:nvSpPr>
                          <p:cNvPr id="153" name="TextBox 152">
                            <a:extLst>
                              <a:ext uri="{FF2B5EF4-FFF2-40B4-BE49-F238E27FC236}">
                                <a16:creationId xmlns:a16="http://schemas.microsoft.com/office/drawing/2014/main" id="{F2220924-F90C-470E-BD30-DC5AD0A39A8B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3803029" y="2480831"/>
                            <a:ext cx="544582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 err="1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Biztalk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services</a:t>
                            </a:r>
                          </a:p>
                        </p:txBody>
                      </p:sp>
                      <p:pic>
                        <p:nvPicPr>
                          <p:cNvPr id="154" name="Picture 214" descr="BizTalk Services.png">
                            <a:extLst>
                              <a:ext uri="{FF2B5EF4-FFF2-40B4-BE49-F238E27FC236}">
                                <a16:creationId xmlns:a16="http://schemas.microsoft.com/office/drawing/2014/main" id="{CFAE8D26-83B1-41B5-BEDE-468C47AC079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5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5188" y="2484570"/>
                            <a:ext cx="293830" cy="2941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44" name="Group 143">
                          <a:extLst>
                            <a:ext uri="{FF2B5EF4-FFF2-40B4-BE49-F238E27FC236}">
                              <a16:creationId xmlns:a16="http://schemas.microsoft.com/office/drawing/2014/main" id="{6DF6B89F-6E47-4AB6-B421-AB60BD656E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98592" y="3094417"/>
                          <a:ext cx="1020311" cy="301625"/>
                          <a:chOff x="2319949" y="3019151"/>
                          <a:chExt cx="1020311" cy="301625"/>
                        </a:xfrm>
                      </p:grpSpPr>
                      <p:sp>
                        <p:nvSpPr>
                          <p:cNvPr id="151" name="TextBox 150">
                            <a:extLst>
                              <a:ext uri="{FF2B5EF4-FFF2-40B4-BE49-F238E27FC236}">
                                <a16:creationId xmlns:a16="http://schemas.microsoft.com/office/drawing/2014/main" id="{6D8E74A8-89C8-4868-B617-5BFE46068585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2681448" y="3019151"/>
                            <a:ext cx="658812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Hybrid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connections</a:t>
                            </a:r>
                          </a:p>
                        </p:txBody>
                      </p:sp>
                      <p:pic>
                        <p:nvPicPr>
                          <p:cNvPr id="152" name="Picture 216" descr="Hybrid Connections (BizTalk).png">
                            <a:extLst>
                              <a:ext uri="{FF2B5EF4-FFF2-40B4-BE49-F238E27FC236}">
                                <a16:creationId xmlns:a16="http://schemas.microsoft.com/office/drawing/2014/main" id="{5EB46595-6C47-418E-AB83-B555DCEAF3D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6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19949" y="3023735"/>
                            <a:ext cx="292141" cy="292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45" name="Group 144">
                          <a:extLst>
                            <a:ext uri="{FF2B5EF4-FFF2-40B4-BE49-F238E27FC236}">
                              <a16:creationId xmlns:a16="http://schemas.microsoft.com/office/drawing/2014/main" id="{6ED41B53-8075-4A82-8C48-0D21640E403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21521" y="3094417"/>
                          <a:ext cx="869624" cy="301625"/>
                          <a:chOff x="3433536" y="3015624"/>
                          <a:chExt cx="869624" cy="301625"/>
                        </a:xfrm>
                      </p:grpSpPr>
                      <p:sp>
                        <p:nvSpPr>
                          <p:cNvPr id="149" name="TextBox 148">
                            <a:extLst>
                              <a:ext uri="{FF2B5EF4-FFF2-40B4-BE49-F238E27FC236}">
                                <a16:creationId xmlns:a16="http://schemas.microsoft.com/office/drawing/2014/main" id="{EB313D4B-59FA-47C9-9F3A-4F2ACAC49214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3788740" y="3015624"/>
                            <a:ext cx="514420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Service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bus</a:t>
                            </a:r>
                          </a:p>
                        </p:txBody>
                      </p:sp>
                      <p:pic>
                        <p:nvPicPr>
                          <p:cNvPr id="150" name="Picture 218" descr="Service Bus.png">
                            <a:extLst>
                              <a:ext uri="{FF2B5EF4-FFF2-40B4-BE49-F238E27FC236}">
                                <a16:creationId xmlns:a16="http://schemas.microsoft.com/office/drawing/2014/main" id="{0EA73A3E-BD68-416F-BCF2-B619276A111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7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3536" y="3020078"/>
                            <a:ext cx="292402" cy="2927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46" name="Group 145">
                          <a:extLst>
                            <a:ext uri="{FF2B5EF4-FFF2-40B4-BE49-F238E27FC236}">
                              <a16:creationId xmlns:a16="http://schemas.microsoft.com/office/drawing/2014/main" id="{6E9DC424-13BC-4FCA-9CCF-04B87913646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98592" y="2560418"/>
                          <a:ext cx="1020559" cy="300037"/>
                          <a:chOff x="2319701" y="2482223"/>
                          <a:chExt cx="1020559" cy="300037"/>
                        </a:xfrm>
                      </p:grpSpPr>
                      <p:sp>
                        <p:nvSpPr>
                          <p:cNvPr id="147" name="TextBox 146">
                            <a:extLst>
                              <a:ext uri="{FF2B5EF4-FFF2-40B4-BE49-F238E27FC236}">
                                <a16:creationId xmlns:a16="http://schemas.microsoft.com/office/drawing/2014/main" id="{75BDFA16-B8BC-42FD-A5DB-699BA43707D8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2681448" y="2482223"/>
                            <a:ext cx="658812" cy="300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Storage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queues</a:t>
                            </a:r>
                          </a:p>
                        </p:txBody>
                      </p:sp>
                      <p:pic>
                        <p:nvPicPr>
                          <p:cNvPr id="148" name="Picture 220" descr="Storage queue.png">
                            <a:extLst>
                              <a:ext uri="{FF2B5EF4-FFF2-40B4-BE49-F238E27FC236}">
                                <a16:creationId xmlns:a16="http://schemas.microsoft.com/office/drawing/2014/main" id="{BB1D6B42-B712-4405-AEB8-031B79FEEF8C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8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19701" y="2485765"/>
                            <a:ext cx="292636" cy="2929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92" name="Group 91">
                      <a:extLst>
                        <a:ext uri="{FF2B5EF4-FFF2-40B4-BE49-F238E27FC236}">
                          <a16:creationId xmlns:a16="http://schemas.microsoft.com/office/drawing/2014/main" id="{96AC0F51-57AA-4BC3-A8BA-7C03CE4B12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3226" y="2024565"/>
                      <a:ext cx="2771024" cy="2304637"/>
                      <a:chOff x="7683226" y="2138865"/>
                      <a:chExt cx="2771024" cy="2304637"/>
                    </a:xfrm>
                  </p:grpSpPr>
                  <p:sp>
                    <p:nvSpPr>
                      <p:cNvPr id="121" name="Rectangle 120">
                        <a:extLst>
                          <a:ext uri="{FF2B5EF4-FFF2-40B4-BE49-F238E27FC236}">
                            <a16:creationId xmlns:a16="http://schemas.microsoft.com/office/drawing/2014/main" id="{427D2F4A-CD5C-4A9C-8952-384C3C0BFA0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683226" y="2138865"/>
                        <a:ext cx="2771024" cy="2304637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Data</a:t>
                        </a:r>
                      </a:p>
                    </p:txBody>
                  </p:sp>
                  <p:grpSp>
                    <p:nvGrpSpPr>
                      <p:cNvPr id="122" name="Group 121">
                        <a:extLst>
                          <a:ext uri="{FF2B5EF4-FFF2-40B4-BE49-F238E27FC236}">
                            <a16:creationId xmlns:a16="http://schemas.microsoft.com/office/drawing/2014/main" id="{EF53BCF4-2E44-4EEA-8DAA-405486E9B9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45950" y="2595968"/>
                        <a:ext cx="2445576" cy="1553509"/>
                        <a:chOff x="7799957" y="2595968"/>
                        <a:chExt cx="2445576" cy="1553509"/>
                      </a:xfrm>
                    </p:grpSpPr>
                    <p:grpSp>
                      <p:nvGrpSpPr>
                        <p:cNvPr id="123" name="Group 387">
                          <a:extLst>
                            <a:ext uri="{FF2B5EF4-FFF2-40B4-BE49-F238E27FC236}">
                              <a16:creationId xmlns:a16="http://schemas.microsoft.com/office/drawing/2014/main" id="{3883D33B-CE74-440F-852A-1F54B733C81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799957" y="2595969"/>
                          <a:ext cx="1016185" cy="301066"/>
                          <a:chOff x="8369631" y="3448242"/>
                          <a:chExt cx="1016411" cy="301033"/>
                        </a:xfrm>
                      </p:grpSpPr>
                      <p:sp>
                        <p:nvSpPr>
                          <p:cNvPr id="139" name="TextBox 138">
                            <a:extLst>
                              <a:ext uri="{FF2B5EF4-FFF2-40B4-BE49-F238E27FC236}">
                                <a16:creationId xmlns:a16="http://schemas.microsoft.com/office/drawing/2014/main" id="{A770482A-A6A5-4EFA-BBE6-BEE8DFD2084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27084" y="3448242"/>
                            <a:ext cx="658958" cy="3000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SQL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Database</a:t>
                            </a:r>
                          </a:p>
                        </p:txBody>
                      </p:sp>
                      <p:pic>
                        <p:nvPicPr>
                          <p:cNvPr id="140" name="Picture 171">
                            <a:extLst>
                              <a:ext uri="{FF2B5EF4-FFF2-40B4-BE49-F238E27FC236}">
                                <a16:creationId xmlns:a16="http://schemas.microsoft.com/office/drawing/2014/main" id="{19C7C549-D4B6-4E4C-A752-893B9F91DA0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9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69631" y="3452466"/>
                            <a:ext cx="296809" cy="2968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24" name="Group 389">
                          <a:extLst>
                            <a:ext uri="{FF2B5EF4-FFF2-40B4-BE49-F238E27FC236}">
                              <a16:creationId xmlns:a16="http://schemas.microsoft.com/office/drawing/2014/main" id="{578CDB20-B462-41E9-850F-475C7E51FCA5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803051" y="3832282"/>
                          <a:ext cx="1013093" cy="300038"/>
                          <a:chOff x="8372726" y="4684418"/>
                          <a:chExt cx="1013318" cy="300005"/>
                        </a:xfrm>
                      </p:grpSpPr>
                      <p:sp>
                        <p:nvSpPr>
                          <p:cNvPr id="137" name="TextBox 136">
                            <a:extLst>
                              <a:ext uri="{FF2B5EF4-FFF2-40B4-BE49-F238E27FC236}">
                                <a16:creationId xmlns:a16="http://schemas.microsoft.com/office/drawing/2014/main" id="{1A41C8CE-9AA5-4DAD-8B15-3237AF20E9B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27084" y="4684418"/>
                            <a:ext cx="658960" cy="3000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 err="1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DocumentDB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endParaRPr>
                          </a:p>
                        </p:txBody>
                      </p:sp>
                      <p:pic>
                        <p:nvPicPr>
                          <p:cNvPr id="138" name="Picture 173">
                            <a:extLst>
                              <a:ext uri="{FF2B5EF4-FFF2-40B4-BE49-F238E27FC236}">
                                <a16:creationId xmlns:a16="http://schemas.microsoft.com/office/drawing/2014/main" id="{71E1ADB9-A260-4089-A6C9-6224C863B7C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0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72726" y="4693804"/>
                            <a:ext cx="290620" cy="2906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25" name="Group 390">
                          <a:extLst>
                            <a:ext uri="{FF2B5EF4-FFF2-40B4-BE49-F238E27FC236}">
                              <a16:creationId xmlns:a16="http://schemas.microsoft.com/office/drawing/2014/main" id="{E0B2552A-443E-457B-908F-62C88913AF0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803720" y="3204660"/>
                          <a:ext cx="1012423" cy="309349"/>
                          <a:chOff x="8373395" y="4056866"/>
                          <a:chExt cx="1012648" cy="309315"/>
                        </a:xfrm>
                      </p:grpSpPr>
                      <p:sp>
                        <p:nvSpPr>
                          <p:cNvPr id="135" name="TextBox 134">
                            <a:extLst>
                              <a:ext uri="{FF2B5EF4-FFF2-40B4-BE49-F238E27FC236}">
                                <a16:creationId xmlns:a16="http://schemas.microsoft.com/office/drawing/2014/main" id="{D4E1ECB0-EA92-4B68-B8BC-AD63FC74DE3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27084" y="4056866"/>
                            <a:ext cx="658959" cy="301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Redis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cache</a:t>
                            </a:r>
                          </a:p>
                        </p:txBody>
                      </p:sp>
                      <p:pic>
                        <p:nvPicPr>
                          <p:cNvPr id="136" name="Picture 175">
                            <a:extLst>
                              <a:ext uri="{FF2B5EF4-FFF2-40B4-BE49-F238E27FC236}">
                                <a16:creationId xmlns:a16="http://schemas.microsoft.com/office/drawing/2014/main" id="{44EB40AC-D72C-46BF-8C2C-072E695C60C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1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73395" y="4076899"/>
                            <a:ext cx="289282" cy="289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26" name="Group 391">
                          <a:extLst>
                            <a:ext uri="{FF2B5EF4-FFF2-40B4-BE49-F238E27FC236}">
                              <a16:creationId xmlns:a16="http://schemas.microsoft.com/office/drawing/2014/main" id="{48452F00-C00B-4FCF-9C8D-7242AE9ECA9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163663" y="3193851"/>
                          <a:ext cx="1081869" cy="331906"/>
                          <a:chOff x="9733640" y="4046058"/>
                          <a:chExt cx="1082109" cy="331869"/>
                        </a:xfrm>
                      </p:grpSpPr>
                      <p:sp>
                        <p:nvSpPr>
                          <p:cNvPr id="133" name="TextBox 132">
                            <a:extLst>
                              <a:ext uri="{FF2B5EF4-FFF2-40B4-BE49-F238E27FC236}">
                                <a16:creationId xmlns:a16="http://schemas.microsoft.com/office/drawing/2014/main" id="{CFD66EAE-7861-44BA-803E-AEAD36C88D1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156790" y="4061991"/>
                            <a:ext cx="658959" cy="3000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Search</a:t>
                            </a:r>
                          </a:p>
                        </p:txBody>
                      </p:sp>
                      <p:pic>
                        <p:nvPicPr>
                          <p:cNvPr id="134" name="Picture 177">
                            <a:extLst>
                              <a:ext uri="{FF2B5EF4-FFF2-40B4-BE49-F238E27FC236}">
                                <a16:creationId xmlns:a16="http://schemas.microsoft.com/office/drawing/2014/main" id="{3B66C245-4464-41DE-ABDA-6642DC62D72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2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33640" y="4046058"/>
                            <a:ext cx="331871" cy="3318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27" name="Group 392">
                          <a:extLst>
                            <a:ext uri="{FF2B5EF4-FFF2-40B4-BE49-F238E27FC236}">
                              <a16:creationId xmlns:a16="http://schemas.microsoft.com/office/drawing/2014/main" id="{4B5489A7-9583-4B9F-9FE3-474EB8DE5A8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193207" y="3828827"/>
                          <a:ext cx="1052326" cy="320650"/>
                          <a:chOff x="9763191" y="4680964"/>
                          <a:chExt cx="1052560" cy="320615"/>
                        </a:xfrm>
                      </p:grpSpPr>
                      <p:sp>
                        <p:nvSpPr>
                          <p:cNvPr id="131" name="TextBox 130">
                            <a:extLst>
                              <a:ext uri="{FF2B5EF4-FFF2-40B4-BE49-F238E27FC236}">
                                <a16:creationId xmlns:a16="http://schemas.microsoft.com/office/drawing/2014/main" id="{15C7A783-72F9-4A29-AA8C-ACF22570B5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156791" y="4693638"/>
                            <a:ext cx="658960" cy="301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Tables</a:t>
                            </a:r>
                          </a:p>
                        </p:txBody>
                      </p:sp>
                      <p:pic>
                        <p:nvPicPr>
                          <p:cNvPr id="132" name="Picture 179" descr="Storage table.png">
                            <a:extLst>
                              <a:ext uri="{FF2B5EF4-FFF2-40B4-BE49-F238E27FC236}">
                                <a16:creationId xmlns:a16="http://schemas.microsoft.com/office/drawing/2014/main" id="{05843F41-A14B-44F3-A594-339A4F65CBC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3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63191" y="4680964"/>
                            <a:ext cx="320616" cy="3206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128" name="Group 388">
                          <a:extLst>
                            <a:ext uri="{FF2B5EF4-FFF2-40B4-BE49-F238E27FC236}">
                              <a16:creationId xmlns:a16="http://schemas.microsoft.com/office/drawing/2014/main" id="{FEC0E118-8D14-4207-B35C-E6644EE51AF9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193207" y="2595968"/>
                          <a:ext cx="790386" cy="325437"/>
                          <a:chOff x="9763191" y="3448241"/>
                          <a:chExt cx="790562" cy="325401"/>
                        </a:xfrm>
                      </p:grpSpPr>
                      <p:pic>
                        <p:nvPicPr>
                          <p:cNvPr id="129" name="Picture 16">
                            <a:extLst>
                              <a:ext uri="{FF2B5EF4-FFF2-40B4-BE49-F238E27FC236}">
                                <a16:creationId xmlns:a16="http://schemas.microsoft.com/office/drawing/2014/main" id="{07F35E41-B45C-4026-AB49-7AF8558A7FB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63191" y="3452465"/>
                            <a:ext cx="320616" cy="2905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  <p:sp>
                        <p:nvSpPr>
                          <p:cNvPr id="130" name="TextBox 129">
                            <a:extLst>
                              <a:ext uri="{FF2B5EF4-FFF2-40B4-BE49-F238E27FC236}">
                                <a16:creationId xmlns:a16="http://schemas.microsoft.com/office/drawing/2014/main" id="{2076CEF5-3F9F-414A-B9D3-9BB00C0911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156790" y="3448241"/>
                            <a:ext cx="396963" cy="3254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SQL data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warehouse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D21744D6-54D1-4F2B-B9E5-AE63DA6CC8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82009" y="543029"/>
                      <a:ext cx="2144942" cy="1371600"/>
                      <a:chOff x="2082009" y="650979"/>
                      <a:chExt cx="2144942" cy="1371600"/>
                    </a:xfrm>
                  </p:grpSpPr>
                  <p:sp>
                    <p:nvSpPr>
                      <p:cNvPr id="108" name="Rectangle 107">
                        <a:extLst>
                          <a:ext uri="{FF2B5EF4-FFF2-40B4-BE49-F238E27FC236}">
                            <a16:creationId xmlns:a16="http://schemas.microsoft.com/office/drawing/2014/main" id="{168C6B71-663F-451E-B35F-07DC04C92A8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082009" y="650979"/>
                        <a:ext cx="2144942" cy="137160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Compute</a:t>
                        </a:r>
                      </a:p>
                    </p:txBody>
                  </p:sp>
                  <p:grpSp>
                    <p:nvGrpSpPr>
                      <p:cNvPr id="109" name="Group 108">
                        <a:extLst>
                          <a:ext uri="{FF2B5EF4-FFF2-40B4-BE49-F238E27FC236}">
                            <a16:creationId xmlns:a16="http://schemas.microsoft.com/office/drawing/2014/main" id="{382875DB-D6E5-4A53-A8FB-C17119E84F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09151" y="1044910"/>
                        <a:ext cx="889842" cy="301625"/>
                        <a:chOff x="2315921" y="978921"/>
                        <a:chExt cx="889842" cy="301625"/>
                      </a:xfrm>
                    </p:grpSpPr>
                    <p:sp>
                      <p:nvSpPr>
                        <p:cNvPr id="119" name="TextBox 118">
                          <a:extLst>
                            <a:ext uri="{FF2B5EF4-FFF2-40B4-BE49-F238E27FC236}">
                              <a16:creationId xmlns:a16="http://schemas.microsoft.com/office/drawing/2014/main" id="{19FA5BC5-2A66-4EDA-98FA-0DF2B710E3DA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2678517" y="978921"/>
                          <a:ext cx="527246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Cloud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services</a:t>
                          </a:r>
                        </a:p>
                      </p:txBody>
                    </p:sp>
                    <p:pic>
                      <p:nvPicPr>
                        <p:cNvPr id="120" name="Picture 145">
                          <a:extLst>
                            <a:ext uri="{FF2B5EF4-FFF2-40B4-BE49-F238E27FC236}">
                              <a16:creationId xmlns:a16="http://schemas.microsoft.com/office/drawing/2014/main" id="{351CD8BC-1D9A-4E31-9E7A-B035B077F7A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5921" y="984779"/>
                          <a:ext cx="289808" cy="2899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110" name="Group 109">
                        <a:extLst>
                          <a:ext uri="{FF2B5EF4-FFF2-40B4-BE49-F238E27FC236}">
                            <a16:creationId xmlns:a16="http://schemas.microsoft.com/office/drawing/2014/main" id="{F9A87BB8-498A-4B9C-A5F8-992F79275EE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09151" y="1617332"/>
                        <a:ext cx="751241" cy="303647"/>
                        <a:chOff x="2355344" y="1558000"/>
                        <a:chExt cx="751241" cy="303647"/>
                      </a:xfrm>
                    </p:grpSpPr>
                    <p:sp>
                      <p:nvSpPr>
                        <p:cNvPr id="117" name="TextBox 116">
                          <a:extLst>
                            <a:ext uri="{FF2B5EF4-FFF2-40B4-BE49-F238E27FC236}">
                              <a16:creationId xmlns:a16="http://schemas.microsoft.com/office/drawing/2014/main" id="{6639AE92-648B-4416-A8C6-E77CF48928F1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2722967" y="1559012"/>
                          <a:ext cx="383618" cy="301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Batch</a:t>
                          </a:r>
                        </a:p>
                      </p:txBody>
                    </p:sp>
                    <p:pic>
                      <p:nvPicPr>
                        <p:cNvPr id="118" name="Picture 147">
                          <a:extLst>
                            <a:ext uri="{FF2B5EF4-FFF2-40B4-BE49-F238E27FC236}">
                              <a16:creationId xmlns:a16="http://schemas.microsoft.com/office/drawing/2014/main" id="{9E8603A1-C2F8-46B1-9574-B3792D878B4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6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5344" y="1558000"/>
                          <a:ext cx="303542" cy="3036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111" name="Group 110">
                        <a:extLst>
                          <a:ext uri="{FF2B5EF4-FFF2-40B4-BE49-F238E27FC236}">
                            <a16:creationId xmlns:a16="http://schemas.microsoft.com/office/drawing/2014/main" id="{C9D5CB21-0632-40E3-B99C-DCE1C373F5E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26725" y="1617332"/>
                        <a:ext cx="865731" cy="301625"/>
                        <a:chOff x="3193533" y="1551343"/>
                        <a:chExt cx="865731" cy="301625"/>
                      </a:xfrm>
                    </p:grpSpPr>
                    <p:sp>
                      <p:nvSpPr>
                        <p:cNvPr id="115" name="TextBox 114">
                          <a:extLst>
                            <a:ext uri="{FF2B5EF4-FFF2-40B4-BE49-F238E27FC236}">
                              <a16:creationId xmlns:a16="http://schemas.microsoft.com/office/drawing/2014/main" id="{13FB11B6-805F-4561-9078-F1354521A4C0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3554337" y="1551343"/>
                          <a:ext cx="504927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Remote 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</a:t>
                          </a:r>
                        </a:p>
                      </p:txBody>
                    </p:sp>
                    <p:pic>
                      <p:nvPicPr>
                        <p:cNvPr id="116" name="Picture 149">
                          <a:extLst>
                            <a:ext uri="{FF2B5EF4-FFF2-40B4-BE49-F238E27FC236}">
                              <a16:creationId xmlns:a16="http://schemas.microsoft.com/office/drawing/2014/main" id="{96842627-05A4-4C32-9A67-6DE3BB334FF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7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3533" y="1556274"/>
                          <a:ext cx="291661" cy="291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112" name="Group 111">
                        <a:extLst>
                          <a:ext uri="{FF2B5EF4-FFF2-40B4-BE49-F238E27FC236}">
                            <a16:creationId xmlns:a16="http://schemas.microsoft.com/office/drawing/2014/main" id="{9D1F14E6-C1D0-4860-A8B7-84A51BF18CB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26725" y="1046498"/>
                        <a:ext cx="873084" cy="300037"/>
                        <a:chOff x="3380111" y="980440"/>
                        <a:chExt cx="873084" cy="300037"/>
                      </a:xfrm>
                    </p:grpSpPr>
                    <p:sp>
                      <p:nvSpPr>
                        <p:cNvPr id="113" name="TextBox 112">
                          <a:extLst>
                            <a:ext uri="{FF2B5EF4-FFF2-40B4-BE49-F238E27FC236}">
                              <a16:creationId xmlns:a16="http://schemas.microsoft.com/office/drawing/2014/main" id="{0960BD66-AFCD-4C31-9F1F-E50D184F7B74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3723011" y="980440"/>
                          <a:ext cx="530184" cy="300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Service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fabric</a:t>
                          </a:r>
                        </a:p>
                      </p:txBody>
                    </p:sp>
                    <p:sp>
                      <p:nvSpPr>
                        <p:cNvPr id="114" name="Freeform 369">
                          <a:extLst>
                            <a:ext uri="{FF2B5EF4-FFF2-40B4-BE49-F238E27FC236}">
                              <a16:creationId xmlns:a16="http://schemas.microsoft.com/office/drawing/2014/main" id="{EB8AE954-D5E4-43E2-8211-D30EB944565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80111" y="993933"/>
                          <a:ext cx="282575" cy="273050"/>
                        </a:xfrm>
                        <a:custGeom>
                          <a:avLst/>
                          <a:gdLst>
                            <a:gd name="connsiteX0" fmla="*/ 284961 w 673895"/>
                            <a:gd name="connsiteY0" fmla="*/ 158165 h 647702"/>
                            <a:gd name="connsiteX1" fmla="*/ 170786 w 673895"/>
                            <a:gd name="connsiteY1" fmla="*/ 242195 h 647702"/>
                            <a:gd name="connsiteX2" fmla="*/ 176214 w 673895"/>
                            <a:gd name="connsiteY2" fmla="*/ 269082 h 647702"/>
                            <a:gd name="connsiteX3" fmla="*/ 150408 w 673895"/>
                            <a:gd name="connsiteY3" fmla="*/ 331383 h 647702"/>
                            <a:gd name="connsiteX4" fmla="*/ 146443 w 673895"/>
                            <a:gd name="connsiteY4" fmla="*/ 334057 h 647702"/>
                            <a:gd name="connsiteX5" fmla="*/ 192422 w 673895"/>
                            <a:gd name="connsiteY5" fmla="*/ 472837 h 647702"/>
                            <a:gd name="connsiteX6" fmla="*/ 220034 w 673895"/>
                            <a:gd name="connsiteY6" fmla="*/ 478412 h 647702"/>
                            <a:gd name="connsiteX7" fmla="*/ 248039 w 673895"/>
                            <a:gd name="connsiteY7" fmla="*/ 497294 h 647702"/>
                            <a:gd name="connsiteX8" fmla="*/ 265572 w 673895"/>
                            <a:gd name="connsiteY8" fmla="*/ 523298 h 647702"/>
                            <a:gd name="connsiteX9" fmla="*/ 408956 w 673895"/>
                            <a:gd name="connsiteY9" fmla="*/ 523298 h 647702"/>
                            <a:gd name="connsiteX10" fmla="*/ 417479 w 673895"/>
                            <a:gd name="connsiteY10" fmla="*/ 505571 h 647702"/>
                            <a:gd name="connsiteX11" fmla="*/ 456243 w 673895"/>
                            <a:gd name="connsiteY11" fmla="*/ 473649 h 647702"/>
                            <a:gd name="connsiteX12" fmla="*/ 488887 w 673895"/>
                            <a:gd name="connsiteY12" fmla="*/ 467058 h 647702"/>
                            <a:gd name="connsiteX13" fmla="*/ 531395 w 673895"/>
                            <a:gd name="connsiteY13" fmla="*/ 334333 h 647702"/>
                            <a:gd name="connsiteX14" fmla="*/ 523487 w 673895"/>
                            <a:gd name="connsiteY14" fmla="*/ 329002 h 647702"/>
                            <a:gd name="connsiteX15" fmla="*/ 497681 w 673895"/>
                            <a:gd name="connsiteY15" fmla="*/ 266701 h 647702"/>
                            <a:gd name="connsiteX16" fmla="*/ 501673 w 673895"/>
                            <a:gd name="connsiteY16" fmla="*/ 246929 h 647702"/>
                            <a:gd name="connsiteX17" fmla="*/ 384346 w 673895"/>
                            <a:gd name="connsiteY17" fmla="*/ 159653 h 647702"/>
                            <a:gd name="connsiteX18" fmla="*/ 370052 w 673895"/>
                            <a:gd name="connsiteY18" fmla="*/ 169290 h 647702"/>
                            <a:gd name="connsiteX19" fmla="*/ 335757 w 673895"/>
                            <a:gd name="connsiteY19" fmla="*/ 176214 h 647702"/>
                            <a:gd name="connsiteX20" fmla="*/ 301462 w 673895"/>
                            <a:gd name="connsiteY20" fmla="*/ 169290 h 647702"/>
                            <a:gd name="connsiteX21" fmla="*/ 335757 w 673895"/>
                            <a:gd name="connsiteY21" fmla="*/ 0 h 647702"/>
                            <a:gd name="connsiteX22" fmla="*/ 423864 w 673895"/>
                            <a:gd name="connsiteY22" fmla="*/ 88107 h 647702"/>
                            <a:gd name="connsiteX23" fmla="*/ 420253 w 673895"/>
                            <a:gd name="connsiteY23" fmla="*/ 105993 h 647702"/>
                            <a:gd name="connsiteX24" fmla="*/ 538728 w 673895"/>
                            <a:gd name="connsiteY24" fmla="*/ 194124 h 647702"/>
                            <a:gd name="connsiteX25" fmla="*/ 551493 w 673895"/>
                            <a:gd name="connsiteY25" fmla="*/ 185518 h 647702"/>
                            <a:gd name="connsiteX26" fmla="*/ 585788 w 673895"/>
                            <a:gd name="connsiteY26" fmla="*/ 178594 h 647702"/>
                            <a:gd name="connsiteX27" fmla="*/ 673895 w 673895"/>
                            <a:gd name="connsiteY27" fmla="*/ 266701 h 647702"/>
                            <a:gd name="connsiteX28" fmla="*/ 620083 w 673895"/>
                            <a:gd name="connsiteY28" fmla="*/ 347884 h 647702"/>
                            <a:gd name="connsiteX29" fmla="*/ 593016 w 673895"/>
                            <a:gd name="connsiteY29" fmla="*/ 353349 h 647702"/>
                            <a:gd name="connsiteX30" fmla="*/ 549222 w 673895"/>
                            <a:gd name="connsiteY30" fmla="*/ 490092 h 647702"/>
                            <a:gd name="connsiteX31" fmla="*/ 552839 w 673895"/>
                            <a:gd name="connsiteY31" fmla="*/ 492531 h 647702"/>
                            <a:gd name="connsiteX32" fmla="*/ 578645 w 673895"/>
                            <a:gd name="connsiteY32" fmla="*/ 554832 h 647702"/>
                            <a:gd name="connsiteX33" fmla="*/ 490538 w 673895"/>
                            <a:gd name="connsiteY33" fmla="*/ 642939 h 647702"/>
                            <a:gd name="connsiteX34" fmla="*/ 409355 w 673895"/>
                            <a:gd name="connsiteY34" fmla="*/ 589127 h 647702"/>
                            <a:gd name="connsiteX35" fmla="*/ 409084 w 673895"/>
                            <a:gd name="connsiteY35" fmla="*/ 587783 h 647702"/>
                            <a:gd name="connsiteX36" fmla="*/ 268154 w 673895"/>
                            <a:gd name="connsiteY36" fmla="*/ 587783 h 647702"/>
                            <a:gd name="connsiteX37" fmla="*/ 266921 w 673895"/>
                            <a:gd name="connsiteY37" fmla="*/ 593890 h 647702"/>
                            <a:gd name="connsiteX38" fmla="*/ 185738 w 673895"/>
                            <a:gd name="connsiteY38" fmla="*/ 647702 h 647702"/>
                            <a:gd name="connsiteX39" fmla="*/ 97631 w 673895"/>
                            <a:gd name="connsiteY39" fmla="*/ 559595 h 647702"/>
                            <a:gd name="connsiteX40" fmla="*/ 123437 w 673895"/>
                            <a:gd name="connsiteY40" fmla="*/ 497294 h 647702"/>
                            <a:gd name="connsiteX41" fmla="*/ 130921 w 673895"/>
                            <a:gd name="connsiteY41" fmla="*/ 492248 h 647702"/>
                            <a:gd name="connsiteX42" fmla="*/ 86036 w 673895"/>
                            <a:gd name="connsiteY42" fmla="*/ 356771 h 647702"/>
                            <a:gd name="connsiteX43" fmla="*/ 53812 w 673895"/>
                            <a:gd name="connsiteY43" fmla="*/ 350265 h 647702"/>
                            <a:gd name="connsiteX44" fmla="*/ 0 w 673895"/>
                            <a:gd name="connsiteY44" fmla="*/ 269082 h 647702"/>
                            <a:gd name="connsiteX45" fmla="*/ 88107 w 673895"/>
                            <a:gd name="connsiteY45" fmla="*/ 180975 h 647702"/>
                            <a:gd name="connsiteX46" fmla="*/ 122402 w 673895"/>
                            <a:gd name="connsiteY46" fmla="*/ 187899 h 647702"/>
                            <a:gd name="connsiteX47" fmla="*/ 129378 w 673895"/>
                            <a:gd name="connsiteY47" fmla="*/ 192602 h 647702"/>
                            <a:gd name="connsiteX48" fmla="*/ 250718 w 673895"/>
                            <a:gd name="connsiteY48" fmla="*/ 103300 h 647702"/>
                            <a:gd name="connsiteX49" fmla="*/ 247650 w 673895"/>
                            <a:gd name="connsiteY49" fmla="*/ 88107 h 647702"/>
                            <a:gd name="connsiteX50" fmla="*/ 335757 w 673895"/>
                            <a:gd name="connsiteY50" fmla="*/ 0 h 64770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</a:cxnLst>
                          <a:rect l="l" t="t" r="r" b="b"/>
                          <a:pathLst>
                            <a:path w="673895" h="647702">
                              <a:moveTo>
                                <a:pt x="284961" y="158165"/>
                              </a:moveTo>
                              <a:lnTo>
                                <a:pt x="170786" y="242195"/>
                              </a:lnTo>
                              <a:lnTo>
                                <a:pt x="176214" y="269082"/>
                              </a:lnTo>
                              <a:cubicBezTo>
                                <a:pt x="176214" y="293412"/>
                                <a:pt x="166353" y="315439"/>
                                <a:pt x="150408" y="331383"/>
                              </a:cubicBezTo>
                              <a:lnTo>
                                <a:pt x="146443" y="334057"/>
                              </a:lnTo>
                              <a:lnTo>
                                <a:pt x="192422" y="472837"/>
                              </a:lnTo>
                              <a:lnTo>
                                <a:pt x="220034" y="478412"/>
                              </a:lnTo>
                              <a:cubicBezTo>
                                <a:pt x="230575" y="482870"/>
                                <a:pt x="240067" y="489322"/>
                                <a:pt x="248039" y="497294"/>
                              </a:cubicBezTo>
                              <a:lnTo>
                                <a:pt x="265572" y="523298"/>
                              </a:lnTo>
                              <a:lnTo>
                                <a:pt x="408956" y="523298"/>
                              </a:lnTo>
                              <a:lnTo>
                                <a:pt x="417479" y="505571"/>
                              </a:lnTo>
                              <a:cubicBezTo>
                                <a:pt x="426979" y="491509"/>
                                <a:pt x="440432" y="480337"/>
                                <a:pt x="456243" y="473649"/>
                              </a:cubicBezTo>
                              <a:lnTo>
                                <a:pt x="488887" y="467058"/>
                              </a:lnTo>
                              <a:lnTo>
                                <a:pt x="531395" y="334333"/>
                              </a:lnTo>
                              <a:lnTo>
                                <a:pt x="523487" y="329002"/>
                              </a:lnTo>
                              <a:cubicBezTo>
                                <a:pt x="507543" y="313058"/>
                                <a:pt x="497681" y="291031"/>
                                <a:pt x="497681" y="266701"/>
                              </a:cubicBezTo>
                              <a:lnTo>
                                <a:pt x="501673" y="246929"/>
                              </a:lnTo>
                              <a:lnTo>
                                <a:pt x="384346" y="159653"/>
                              </a:lnTo>
                              <a:lnTo>
                                <a:pt x="370052" y="169290"/>
                              </a:lnTo>
                              <a:cubicBezTo>
                                <a:pt x="359511" y="173749"/>
                                <a:pt x="347922" y="176214"/>
                                <a:pt x="335757" y="176214"/>
                              </a:cubicBezTo>
                              <a:cubicBezTo>
                                <a:pt x="323592" y="176214"/>
                                <a:pt x="312003" y="173749"/>
                                <a:pt x="301462" y="169290"/>
                              </a:cubicBezTo>
                              <a:close/>
                              <a:moveTo>
                                <a:pt x="335757" y="0"/>
                              </a:moveTo>
                              <a:cubicBezTo>
                                <a:pt x="384417" y="0"/>
                                <a:pt x="423864" y="39447"/>
                                <a:pt x="423864" y="88107"/>
                              </a:cubicBezTo>
                              <a:lnTo>
                                <a:pt x="420253" y="105993"/>
                              </a:lnTo>
                              <a:lnTo>
                                <a:pt x="538728" y="194124"/>
                              </a:lnTo>
                              <a:lnTo>
                                <a:pt x="551493" y="185518"/>
                              </a:lnTo>
                              <a:cubicBezTo>
                                <a:pt x="562034" y="181059"/>
                                <a:pt x="573623" y="178594"/>
                                <a:pt x="585788" y="178594"/>
                              </a:cubicBezTo>
                              <a:cubicBezTo>
                                <a:pt x="634448" y="178594"/>
                                <a:pt x="673895" y="218041"/>
                                <a:pt x="673895" y="266701"/>
                              </a:cubicBezTo>
                              <a:cubicBezTo>
                                <a:pt x="673895" y="303196"/>
                                <a:pt x="651706" y="334509"/>
                                <a:pt x="620083" y="347884"/>
                              </a:cubicBezTo>
                              <a:lnTo>
                                <a:pt x="593016" y="353349"/>
                              </a:lnTo>
                              <a:lnTo>
                                <a:pt x="549222" y="490092"/>
                              </a:lnTo>
                              <a:lnTo>
                                <a:pt x="552839" y="492531"/>
                              </a:lnTo>
                              <a:cubicBezTo>
                                <a:pt x="568783" y="508475"/>
                                <a:pt x="578645" y="530502"/>
                                <a:pt x="578645" y="554832"/>
                              </a:cubicBezTo>
                              <a:cubicBezTo>
                                <a:pt x="578645" y="603492"/>
                                <a:pt x="539198" y="642939"/>
                                <a:pt x="490538" y="642939"/>
                              </a:cubicBezTo>
                              <a:cubicBezTo>
                                <a:pt x="454043" y="642939"/>
                                <a:pt x="422731" y="620750"/>
                                <a:pt x="409355" y="589127"/>
                              </a:cubicBezTo>
                              <a:lnTo>
                                <a:pt x="409084" y="587783"/>
                              </a:lnTo>
                              <a:lnTo>
                                <a:pt x="268154" y="587783"/>
                              </a:lnTo>
                              <a:lnTo>
                                <a:pt x="266921" y="593890"/>
                              </a:lnTo>
                              <a:cubicBezTo>
                                <a:pt x="253546" y="625513"/>
                                <a:pt x="222233" y="647702"/>
                                <a:pt x="185738" y="647702"/>
                              </a:cubicBezTo>
                              <a:cubicBezTo>
                                <a:pt x="137078" y="647702"/>
                                <a:pt x="97631" y="608255"/>
                                <a:pt x="97631" y="559595"/>
                              </a:cubicBezTo>
                              <a:cubicBezTo>
                                <a:pt x="97631" y="535265"/>
                                <a:pt x="107493" y="513238"/>
                                <a:pt x="123437" y="497294"/>
                              </a:cubicBezTo>
                              <a:lnTo>
                                <a:pt x="130921" y="492248"/>
                              </a:lnTo>
                              <a:lnTo>
                                <a:pt x="86036" y="356771"/>
                              </a:lnTo>
                              <a:lnTo>
                                <a:pt x="53812" y="350265"/>
                              </a:lnTo>
                              <a:cubicBezTo>
                                <a:pt x="22189" y="336890"/>
                                <a:pt x="0" y="305577"/>
                                <a:pt x="0" y="269082"/>
                              </a:cubicBezTo>
                              <a:cubicBezTo>
                                <a:pt x="0" y="220422"/>
                                <a:pt x="39447" y="180975"/>
                                <a:pt x="88107" y="180975"/>
                              </a:cubicBezTo>
                              <a:cubicBezTo>
                                <a:pt x="100272" y="180975"/>
                                <a:pt x="111861" y="183440"/>
                                <a:pt x="122402" y="187899"/>
                              </a:cubicBezTo>
                              <a:lnTo>
                                <a:pt x="129378" y="192602"/>
                              </a:lnTo>
                              <a:lnTo>
                                <a:pt x="250718" y="103300"/>
                              </a:lnTo>
                              <a:lnTo>
                                <a:pt x="247650" y="88107"/>
                              </a:lnTo>
                              <a:cubicBezTo>
                                <a:pt x="247650" y="39447"/>
                                <a:pt x="287097" y="0"/>
                                <a:pt x="33575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 cmpd="sng" algn="ctr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CD17DD49-91A1-43D8-86EF-EE2493FAF0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03323" y="543029"/>
                      <a:ext cx="2250927" cy="1371600"/>
                      <a:chOff x="8203323" y="650979"/>
                      <a:chExt cx="2250927" cy="1371600"/>
                    </a:xfrm>
                  </p:grpSpPr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1B288D18-DA21-453D-A531-03430E7F4EC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8203323" y="650979"/>
                        <a:ext cx="2250927" cy="137160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Developer services</a:t>
                        </a:r>
                      </a:p>
                    </p:txBody>
                  </p:sp>
                  <p:grpSp>
                    <p:nvGrpSpPr>
                      <p:cNvPr id="96" name="Group 95">
                        <a:extLst>
                          <a:ext uri="{FF2B5EF4-FFF2-40B4-BE49-F238E27FC236}">
                            <a16:creationId xmlns:a16="http://schemas.microsoft.com/office/drawing/2014/main" id="{A4B3E9D2-D5CE-4E6E-98DF-DA0963A404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16462" y="1050815"/>
                        <a:ext cx="1048050" cy="290595"/>
                        <a:chOff x="8316462" y="1050815"/>
                        <a:chExt cx="1048050" cy="290595"/>
                      </a:xfrm>
                    </p:grpSpPr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EDD1E4E2-676F-4EEA-B099-9BEB8643ADA7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8694587" y="1065786"/>
                          <a:ext cx="669925" cy="250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Visual 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Studio</a:t>
                          </a:r>
                        </a:p>
                      </p:txBody>
                    </p:sp>
                    <p:pic>
                      <p:nvPicPr>
                        <p:cNvPr id="107" name="Picture 167" descr="Visual Studio Online.png">
                          <a:extLst>
                            <a:ext uri="{FF2B5EF4-FFF2-40B4-BE49-F238E27FC236}">
                              <a16:creationId xmlns:a16="http://schemas.microsoft.com/office/drawing/2014/main" id="{32BC00FA-96EB-48EF-B1B7-73D2FAB9EB7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8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6462" y="1050815"/>
                          <a:ext cx="290580" cy="2905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4F1E05E8-80FA-4643-B287-478764E472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13978" y="1606382"/>
                        <a:ext cx="957567" cy="312845"/>
                        <a:chOff x="9413978" y="1606382"/>
                        <a:chExt cx="957567" cy="312845"/>
                      </a:xfrm>
                    </p:grpSpPr>
                    <p:sp>
                      <p:nvSpPr>
                        <p:cNvPr id="104" name="TextBox 103">
                          <a:extLst>
                            <a:ext uri="{FF2B5EF4-FFF2-40B4-BE49-F238E27FC236}">
                              <a16:creationId xmlns:a16="http://schemas.microsoft.com/office/drawing/2014/main" id="{290BDEDE-A32A-4C2F-A971-92E686477F6A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9712733" y="1617602"/>
                          <a:ext cx="658812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Application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insights</a:t>
                          </a:r>
                        </a:p>
                      </p:txBody>
                    </p:sp>
                    <p:pic>
                      <p:nvPicPr>
                        <p:cNvPr id="105" name="Picture 169" descr="Application Insights.png">
                          <a:extLst>
                            <a:ext uri="{FF2B5EF4-FFF2-40B4-BE49-F238E27FC236}">
                              <a16:creationId xmlns:a16="http://schemas.microsoft.com/office/drawing/2014/main" id="{0C73B608-EF88-4F00-956F-CC5903332E4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9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13978" y="1606382"/>
                          <a:ext cx="292365" cy="292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98" name="Group 97">
                        <a:extLst>
                          <a:ext uri="{FF2B5EF4-FFF2-40B4-BE49-F238E27FC236}">
                            <a16:creationId xmlns:a16="http://schemas.microsoft.com/office/drawing/2014/main" id="{458B369B-0BEC-4C1B-BC56-33152901FA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08787" y="1025699"/>
                        <a:ext cx="875200" cy="302765"/>
                        <a:chOff x="9408787" y="1025699"/>
                        <a:chExt cx="875200" cy="302765"/>
                      </a:xfrm>
                    </p:grpSpPr>
                    <p:pic>
                      <p:nvPicPr>
                        <p:cNvPr id="102" name="Picture 272">
                          <a:extLst>
                            <a:ext uri="{FF2B5EF4-FFF2-40B4-BE49-F238E27FC236}">
                              <a16:creationId xmlns:a16="http://schemas.microsoft.com/office/drawing/2014/main" id="{F279820C-32ED-48B6-984D-62F6FDD22BD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0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08787" y="1025699"/>
                          <a:ext cx="302749" cy="3027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sp>
                      <p:nvSpPr>
                        <p:cNvPr id="103" name="TextBox 102">
                          <a:extLst>
                            <a:ext uri="{FF2B5EF4-FFF2-40B4-BE49-F238E27FC236}">
                              <a16:creationId xmlns:a16="http://schemas.microsoft.com/office/drawing/2014/main" id="{E87F46FD-1E6D-4826-BD28-6905BFF0AE60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9742651" y="1059753"/>
                          <a:ext cx="541336" cy="249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Azure SDK</a:t>
                          </a:r>
                        </a:p>
                      </p:txBody>
                    </p:sp>
                  </p:grpSp>
                  <p:grpSp>
                    <p:nvGrpSpPr>
                      <p:cNvPr id="99" name="Group 98">
                        <a:extLst>
                          <a:ext uri="{FF2B5EF4-FFF2-40B4-BE49-F238E27FC236}">
                            <a16:creationId xmlns:a16="http://schemas.microsoft.com/office/drawing/2014/main" id="{D3E3394F-7674-41E4-BAEE-A19AD96DB1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16496" y="1621631"/>
                        <a:ext cx="1048016" cy="280129"/>
                        <a:chOff x="8316496" y="1621631"/>
                        <a:chExt cx="1048016" cy="280129"/>
                      </a:xfrm>
                    </p:grpSpPr>
                    <p:sp>
                      <p:nvSpPr>
                        <p:cNvPr id="100" name="TextBox 99">
                          <a:extLst>
                            <a:ext uri="{FF2B5EF4-FFF2-40B4-BE49-F238E27FC236}">
                              <a16:creationId xmlns:a16="http://schemas.microsoft.com/office/drawing/2014/main" id="{F544C9AC-086A-402E-B912-2990F8468558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8704112" y="1650936"/>
                          <a:ext cx="660400" cy="250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Team 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project</a:t>
                          </a:r>
                        </a:p>
                      </p:txBody>
                    </p:sp>
                    <p:sp>
                      <p:nvSpPr>
                        <p:cNvPr id="101" name="Freeform 356">
                          <a:extLst>
                            <a:ext uri="{FF2B5EF4-FFF2-40B4-BE49-F238E27FC236}">
                              <a16:creationId xmlns:a16="http://schemas.microsoft.com/office/drawing/2014/main" id="{746709F2-7EB3-4CE4-8F72-E1C8692423C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8316496" y="1621631"/>
                          <a:ext cx="290512" cy="249237"/>
                        </a:xfrm>
                        <a:custGeom>
                          <a:avLst/>
                          <a:gdLst>
                            <a:gd name="connsiteX0" fmla="*/ 20235 w 769143"/>
                            <a:gd name="connsiteY0" fmla="*/ 443405 h 659607"/>
                            <a:gd name="connsiteX1" fmla="*/ 84659 w 769143"/>
                            <a:gd name="connsiteY1" fmla="*/ 443405 h 659607"/>
                            <a:gd name="connsiteX2" fmla="*/ 133712 w 769143"/>
                            <a:gd name="connsiteY2" fmla="*/ 527981 h 659607"/>
                            <a:gd name="connsiteX3" fmla="*/ 182766 w 769143"/>
                            <a:gd name="connsiteY3" fmla="*/ 443405 h 659607"/>
                            <a:gd name="connsiteX4" fmla="*/ 251228 w 769143"/>
                            <a:gd name="connsiteY4" fmla="*/ 443405 h 659607"/>
                            <a:gd name="connsiteX5" fmla="*/ 271462 w 769143"/>
                            <a:gd name="connsiteY5" fmla="*/ 463640 h 659607"/>
                            <a:gd name="connsiteX6" fmla="*/ 271462 w 769143"/>
                            <a:gd name="connsiteY6" fmla="*/ 634610 h 659607"/>
                            <a:gd name="connsiteX7" fmla="*/ 251228 w 769143"/>
                            <a:gd name="connsiteY7" fmla="*/ 654845 h 659607"/>
                            <a:gd name="connsiteX8" fmla="*/ 20235 w 769143"/>
                            <a:gd name="connsiteY8" fmla="*/ 654845 h 659607"/>
                            <a:gd name="connsiteX9" fmla="*/ 0 w 769143"/>
                            <a:gd name="connsiteY9" fmla="*/ 634610 h 659607"/>
                            <a:gd name="connsiteX10" fmla="*/ 0 w 769143"/>
                            <a:gd name="connsiteY10" fmla="*/ 463640 h 659607"/>
                            <a:gd name="connsiteX11" fmla="*/ 20235 w 769143"/>
                            <a:gd name="connsiteY11" fmla="*/ 443405 h 659607"/>
                            <a:gd name="connsiteX12" fmla="*/ 330596 w 769143"/>
                            <a:gd name="connsiteY12" fmla="*/ 290513 h 659607"/>
                            <a:gd name="connsiteX13" fmla="*/ 443055 w 769143"/>
                            <a:gd name="connsiteY13" fmla="*/ 290513 h 659607"/>
                            <a:gd name="connsiteX14" fmla="*/ 528684 w 769143"/>
                            <a:gd name="connsiteY14" fmla="*/ 438150 h 659607"/>
                            <a:gd name="connsiteX15" fmla="*/ 614314 w 769143"/>
                            <a:gd name="connsiteY15" fmla="*/ 290513 h 659607"/>
                            <a:gd name="connsiteX16" fmla="*/ 733821 w 769143"/>
                            <a:gd name="connsiteY16" fmla="*/ 290513 h 659607"/>
                            <a:gd name="connsiteX17" fmla="*/ 769143 w 769143"/>
                            <a:gd name="connsiteY17" fmla="*/ 325835 h 659607"/>
                            <a:gd name="connsiteX18" fmla="*/ 769143 w 769143"/>
                            <a:gd name="connsiteY18" fmla="*/ 624285 h 659607"/>
                            <a:gd name="connsiteX19" fmla="*/ 733821 w 769143"/>
                            <a:gd name="connsiteY19" fmla="*/ 659607 h 659607"/>
                            <a:gd name="connsiteX20" fmla="*/ 330596 w 769143"/>
                            <a:gd name="connsiteY20" fmla="*/ 659607 h 659607"/>
                            <a:gd name="connsiteX21" fmla="*/ 295274 w 769143"/>
                            <a:gd name="connsiteY21" fmla="*/ 624285 h 659607"/>
                            <a:gd name="connsiteX22" fmla="*/ 295274 w 769143"/>
                            <a:gd name="connsiteY22" fmla="*/ 325835 h 659607"/>
                            <a:gd name="connsiteX23" fmla="*/ 330596 w 769143"/>
                            <a:gd name="connsiteY23" fmla="*/ 290513 h 659607"/>
                            <a:gd name="connsiteX24" fmla="*/ 134367 w 769143"/>
                            <a:gd name="connsiteY24" fmla="*/ 276981 h 659607"/>
                            <a:gd name="connsiteX25" fmla="*/ 211441 w 769143"/>
                            <a:gd name="connsiteY25" fmla="*/ 354055 h 659607"/>
                            <a:gd name="connsiteX26" fmla="*/ 134367 w 769143"/>
                            <a:gd name="connsiteY26" fmla="*/ 431128 h 659607"/>
                            <a:gd name="connsiteX27" fmla="*/ 57293 w 769143"/>
                            <a:gd name="connsiteY27" fmla="*/ 354055 h 659607"/>
                            <a:gd name="connsiteX28" fmla="*/ 134367 w 769143"/>
                            <a:gd name="connsiteY28" fmla="*/ 276981 h 659607"/>
                            <a:gd name="connsiteX29" fmla="*/ 529827 w 769143"/>
                            <a:gd name="connsiteY29" fmla="*/ 0 h 659607"/>
                            <a:gd name="connsiteX30" fmla="*/ 664368 w 769143"/>
                            <a:gd name="connsiteY30" fmla="*/ 134541 h 659607"/>
                            <a:gd name="connsiteX31" fmla="*/ 529827 w 769143"/>
                            <a:gd name="connsiteY31" fmla="*/ 269082 h 659607"/>
                            <a:gd name="connsiteX32" fmla="*/ 395286 w 769143"/>
                            <a:gd name="connsiteY32" fmla="*/ 134541 h 659607"/>
                            <a:gd name="connsiteX33" fmla="*/ 529827 w 769143"/>
                            <a:gd name="connsiteY33" fmla="*/ 0 h 6596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769143" h="659607">
                              <a:moveTo>
                                <a:pt x="20235" y="443405"/>
                              </a:moveTo>
                              <a:lnTo>
                                <a:pt x="84659" y="443405"/>
                              </a:lnTo>
                              <a:lnTo>
                                <a:pt x="133712" y="527981"/>
                              </a:lnTo>
                              <a:lnTo>
                                <a:pt x="182766" y="443405"/>
                              </a:lnTo>
                              <a:lnTo>
                                <a:pt x="251228" y="443405"/>
                              </a:lnTo>
                              <a:cubicBezTo>
                                <a:pt x="262403" y="443405"/>
                                <a:pt x="271462" y="452464"/>
                                <a:pt x="271462" y="463640"/>
                              </a:cubicBezTo>
                              <a:lnTo>
                                <a:pt x="271462" y="634610"/>
                              </a:lnTo>
                              <a:cubicBezTo>
                                <a:pt x="271462" y="645786"/>
                                <a:pt x="262403" y="654845"/>
                                <a:pt x="251228" y="654845"/>
                              </a:cubicBezTo>
                              <a:lnTo>
                                <a:pt x="20235" y="654845"/>
                              </a:lnTo>
                              <a:cubicBezTo>
                                <a:pt x="9060" y="654845"/>
                                <a:pt x="0" y="645786"/>
                                <a:pt x="0" y="634610"/>
                              </a:cubicBezTo>
                              <a:lnTo>
                                <a:pt x="0" y="463640"/>
                              </a:lnTo>
                              <a:cubicBezTo>
                                <a:pt x="0" y="452464"/>
                                <a:pt x="9060" y="443405"/>
                                <a:pt x="20235" y="443405"/>
                              </a:cubicBezTo>
                              <a:close/>
                              <a:moveTo>
                                <a:pt x="330596" y="290513"/>
                              </a:moveTo>
                              <a:lnTo>
                                <a:pt x="443055" y="290513"/>
                              </a:lnTo>
                              <a:lnTo>
                                <a:pt x="528684" y="438150"/>
                              </a:lnTo>
                              <a:lnTo>
                                <a:pt x="614314" y="290513"/>
                              </a:lnTo>
                              <a:lnTo>
                                <a:pt x="733821" y="290513"/>
                              </a:lnTo>
                              <a:cubicBezTo>
                                <a:pt x="753329" y="290513"/>
                                <a:pt x="769143" y="306327"/>
                                <a:pt x="769143" y="325835"/>
                              </a:cubicBezTo>
                              <a:lnTo>
                                <a:pt x="769143" y="624285"/>
                              </a:lnTo>
                              <a:cubicBezTo>
                                <a:pt x="769143" y="643793"/>
                                <a:pt x="753329" y="659607"/>
                                <a:pt x="733821" y="659607"/>
                              </a:cubicBezTo>
                              <a:lnTo>
                                <a:pt x="330596" y="659607"/>
                              </a:lnTo>
                              <a:cubicBezTo>
                                <a:pt x="311088" y="659607"/>
                                <a:pt x="295274" y="643793"/>
                                <a:pt x="295274" y="624285"/>
                              </a:cubicBezTo>
                              <a:lnTo>
                                <a:pt x="295274" y="325835"/>
                              </a:lnTo>
                              <a:cubicBezTo>
                                <a:pt x="295274" y="306327"/>
                                <a:pt x="311088" y="290513"/>
                                <a:pt x="330596" y="290513"/>
                              </a:cubicBezTo>
                              <a:close/>
                              <a:moveTo>
                                <a:pt x="134367" y="276981"/>
                              </a:moveTo>
                              <a:cubicBezTo>
                                <a:pt x="176934" y="276981"/>
                                <a:pt x="211441" y="311488"/>
                                <a:pt x="211441" y="354055"/>
                              </a:cubicBezTo>
                              <a:cubicBezTo>
                                <a:pt x="211441" y="396621"/>
                                <a:pt x="176934" y="431128"/>
                                <a:pt x="134367" y="431128"/>
                              </a:cubicBezTo>
                              <a:cubicBezTo>
                                <a:pt x="91800" y="431128"/>
                                <a:pt x="57293" y="396621"/>
                                <a:pt x="57293" y="354055"/>
                              </a:cubicBezTo>
                              <a:cubicBezTo>
                                <a:pt x="57293" y="311488"/>
                                <a:pt x="91800" y="276981"/>
                                <a:pt x="134367" y="276981"/>
                              </a:cubicBezTo>
                              <a:close/>
                              <a:moveTo>
                                <a:pt x="529827" y="0"/>
                              </a:moveTo>
                              <a:cubicBezTo>
                                <a:pt x="604132" y="0"/>
                                <a:pt x="664368" y="60236"/>
                                <a:pt x="664368" y="134541"/>
                              </a:cubicBezTo>
                              <a:cubicBezTo>
                                <a:pt x="664368" y="208846"/>
                                <a:pt x="604132" y="269082"/>
                                <a:pt x="529827" y="269082"/>
                              </a:cubicBezTo>
                              <a:cubicBezTo>
                                <a:pt x="455522" y="269082"/>
                                <a:pt x="395286" y="208846"/>
                                <a:pt x="395286" y="134541"/>
                              </a:cubicBezTo>
                              <a:cubicBezTo>
                                <a:pt x="395286" y="60236"/>
                                <a:pt x="455522" y="0"/>
                                <a:pt x="52982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B7A984D-5529-480A-898A-5B739C9AD5D0}"/>
                    </a:ext>
                  </a:extLst>
                </p:cNvPr>
                <p:cNvGrpSpPr/>
                <p:nvPr/>
              </p:nvGrpSpPr>
              <p:grpSpPr>
                <a:xfrm>
                  <a:off x="112714" y="93574"/>
                  <a:ext cx="1737360" cy="4350857"/>
                  <a:chOff x="112714" y="107949"/>
                  <a:chExt cx="1737360" cy="4350857"/>
                </a:xfrm>
              </p:grpSpPr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2C374721-7B9B-4E48-A83A-C0660B11DD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2714" y="107949"/>
                    <a:ext cx="1737360" cy="4350857"/>
                  </a:xfrm>
                  <a:prstGeom prst="rect">
                    <a:avLst/>
                  </a:prstGeom>
                  <a:solidFill>
                    <a:srgbClr val="1B3C72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265176" tIns="143428" rIns="179285"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Security and management</a:t>
                    </a:r>
                  </a:p>
                </p:txBody>
              </p: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BC067EBE-E0EE-4365-B702-C8D9165C1BE7}"/>
                      </a:ext>
                    </a:extLst>
                  </p:cNvPr>
                  <p:cNvGrpSpPr/>
                  <p:nvPr/>
                </p:nvGrpSpPr>
                <p:grpSpPr>
                  <a:xfrm>
                    <a:off x="345049" y="762503"/>
                    <a:ext cx="1458716" cy="3407053"/>
                    <a:chOff x="345049" y="762503"/>
                    <a:chExt cx="1458716" cy="3407053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B4375BEF-5752-4700-9B06-A8980E0422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8069" y="1266719"/>
                      <a:ext cx="1027708" cy="303213"/>
                      <a:chOff x="368069" y="1313314"/>
                      <a:chExt cx="1027708" cy="303213"/>
                    </a:xfrm>
                  </p:grpSpPr>
                  <p:sp>
                    <p:nvSpPr>
                      <p:cNvPr id="84" name="TextBox 83">
                        <a:extLst>
                          <a:ext uri="{FF2B5EF4-FFF2-40B4-BE49-F238E27FC236}">
                            <a16:creationId xmlns:a16="http://schemas.microsoft.com/office/drawing/2014/main" id="{1EBD5618-83E4-42FC-BC50-B8702020884C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736963" y="1314902"/>
                        <a:ext cx="658814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Active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Directory</a:t>
                        </a:r>
                      </a:p>
                    </p:txBody>
                  </p:sp>
                  <p:pic>
                    <p:nvPicPr>
                      <p:cNvPr id="85" name="Picture 193" descr="Azure Active Directory.png">
                        <a:extLst>
                          <a:ext uri="{FF2B5EF4-FFF2-40B4-BE49-F238E27FC236}">
                            <a16:creationId xmlns:a16="http://schemas.microsoft.com/office/drawing/2014/main" id="{61A5FA3D-C30F-4CF4-AC61-10378280A7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1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1313314"/>
                        <a:ext cx="298175" cy="29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512B491E-5D50-42BB-B4FB-1FF8AAEFB5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1710" y="1788232"/>
                      <a:ext cx="1004066" cy="301625"/>
                      <a:chOff x="391710" y="1847920"/>
                      <a:chExt cx="1004066" cy="301625"/>
                    </a:xfrm>
                  </p:grpSpPr>
                  <p:sp>
                    <p:nvSpPr>
                      <p:cNvPr id="82" name="TextBox 81">
                        <a:extLst>
                          <a:ext uri="{FF2B5EF4-FFF2-40B4-BE49-F238E27FC236}">
                            <a16:creationId xmlns:a16="http://schemas.microsoft.com/office/drawing/2014/main" id="{C82EEB2C-9E0D-41AC-BCC8-E493C9B7CC7D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736963" y="1847920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Multi-factor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Authentication</a:t>
                        </a:r>
                      </a:p>
                    </p:txBody>
                  </p:sp>
                  <p:pic>
                    <p:nvPicPr>
                      <p:cNvPr id="83" name="Picture 195" descr="Multi-Factor Authentication.png">
                        <a:extLst>
                          <a:ext uri="{FF2B5EF4-FFF2-40B4-BE49-F238E27FC236}">
                            <a16:creationId xmlns:a16="http://schemas.microsoft.com/office/drawing/2014/main" id="{0F80D739-9E37-4C0B-9CB4-B983182DB77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2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10" y="1854270"/>
                        <a:ext cx="288064" cy="28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DFC41D74-9F2C-401E-9395-44A3661EEB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8069" y="2308157"/>
                      <a:ext cx="1027706" cy="301625"/>
                      <a:chOff x="368069" y="2341251"/>
                      <a:chExt cx="1027706" cy="301625"/>
                    </a:xfrm>
                  </p:grpSpPr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D3EB3F2C-AFEB-4EE6-96A2-D86125EBC8D9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736963" y="2341251"/>
                        <a:ext cx="65881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Automation</a:t>
                        </a:r>
                      </a:p>
                    </p:txBody>
                  </p:sp>
                  <p:pic>
                    <p:nvPicPr>
                      <p:cNvPr id="81" name="Picture 198" descr="Azure automation.png">
                        <a:extLst>
                          <a:ext uri="{FF2B5EF4-FFF2-40B4-BE49-F238E27FC236}">
                            <a16:creationId xmlns:a16="http://schemas.microsoft.com/office/drawing/2014/main" id="{4E7375CF-3B2B-40C7-8E9D-03A617F70A1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3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2347601"/>
                        <a:ext cx="289482" cy="290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241502BE-5870-49B5-8AB5-18481989D3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8069" y="762503"/>
                      <a:ext cx="1027707" cy="285916"/>
                      <a:chOff x="368069" y="762503"/>
                      <a:chExt cx="1027707" cy="285916"/>
                    </a:xfrm>
                  </p:grpSpPr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67E1B93B-ACE1-4F59-8C7B-3466CDFD230F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736963" y="789031"/>
                        <a:ext cx="658813" cy="232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/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Portal</a:t>
                        </a:r>
                      </a:p>
                    </p:txBody>
                  </p:sp>
                  <p:pic>
                    <p:nvPicPr>
                      <p:cNvPr id="79" name="Picture 200" descr="Azure subscription.png">
                        <a:extLst>
                          <a:ext uri="{FF2B5EF4-FFF2-40B4-BE49-F238E27FC236}">
                            <a16:creationId xmlns:a16="http://schemas.microsoft.com/office/drawing/2014/main" id="{2A186C52-9A68-4279-9096-1702408634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4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762503"/>
                        <a:ext cx="286234" cy="285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DC05DD82-80A4-4BE2-8147-D0B4FA19C5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8069" y="2828082"/>
                      <a:ext cx="1027707" cy="301625"/>
                      <a:chOff x="368069" y="2835216"/>
                      <a:chExt cx="1027707" cy="301625"/>
                    </a:xfrm>
                  </p:grpSpPr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29B84831-238F-4DD6-818F-139693540CBA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736963" y="2835216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Key vault</a:t>
                        </a:r>
                      </a:p>
                    </p:txBody>
                  </p:sp>
                  <p:pic>
                    <p:nvPicPr>
                      <p:cNvPr id="77" name="Picture 204" descr="AzureKeyVault_icon_white.png">
                        <a:extLst>
                          <a:ext uri="{FF2B5EF4-FFF2-40B4-BE49-F238E27FC236}">
                            <a16:creationId xmlns:a16="http://schemas.microsoft.com/office/drawing/2014/main" id="{55F982D4-56DA-4025-9768-81529079958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2835216"/>
                        <a:ext cx="266988" cy="296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72C2E32F-2CB1-4951-841C-2116E17591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049" y="3348007"/>
                      <a:ext cx="1458716" cy="301625"/>
                      <a:chOff x="345049" y="3328988"/>
                      <a:chExt cx="1458716" cy="301625"/>
                    </a:xfrm>
                  </p:grpSpPr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FD5BB571-9732-43EC-A24F-459661F2D149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736963" y="3328988"/>
                        <a:ext cx="106680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Store/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marketplace</a:t>
                        </a:r>
                      </a:p>
                    </p:txBody>
                  </p:sp>
                  <p:pic>
                    <p:nvPicPr>
                      <p:cNvPr id="75" name="Picture 230" descr="Azure Marketplace.png">
                        <a:extLst>
                          <a:ext uri="{FF2B5EF4-FFF2-40B4-BE49-F238E27FC236}">
                            <a16:creationId xmlns:a16="http://schemas.microsoft.com/office/drawing/2014/main" id="{08E836DE-3F13-49C9-813F-DAA41782E94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6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49" y="3338513"/>
                        <a:ext cx="291101" cy="291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F59AD36D-24D8-425E-8F66-ACE2F57F86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8069" y="3867931"/>
                      <a:ext cx="1029294" cy="301625"/>
                      <a:chOff x="368069" y="3867931"/>
                      <a:chExt cx="1029294" cy="301625"/>
                    </a:xfrm>
                  </p:grpSpPr>
                  <p:pic>
                    <p:nvPicPr>
                      <p:cNvPr id="72" name="Picture 412">
                        <a:extLst>
                          <a:ext uri="{FF2B5EF4-FFF2-40B4-BE49-F238E27FC236}">
                            <a16:creationId xmlns:a16="http://schemas.microsoft.com/office/drawing/2014/main" id="{9EE3FF12-5B5C-4221-9124-BF0C23D212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7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3891744"/>
                        <a:ext cx="252343" cy="25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3A10A561-CD80-4CA1-A667-32A63158BE78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736963" y="3867931"/>
                        <a:ext cx="6604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VM Image Gallery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and VM Depot</a:t>
                        </a:r>
                      </a:p>
                    </p:txBody>
                  </p:sp>
                </p:grpSp>
              </p:grp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B23009C-4759-41F4-9F72-33AC01339098}"/>
                    </a:ext>
                  </a:extLst>
                </p:cNvPr>
                <p:cNvGrpSpPr/>
                <p:nvPr/>
              </p:nvGrpSpPr>
              <p:grpSpPr>
                <a:xfrm>
                  <a:off x="10690177" y="93575"/>
                  <a:ext cx="1645920" cy="4364124"/>
                  <a:chOff x="10690177" y="93576"/>
                  <a:chExt cx="1645920" cy="4364124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42B3D2F6-B100-4A54-A640-974C66204D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90177" y="93576"/>
                    <a:ext cx="1645920" cy="4364124"/>
                  </a:xfrm>
                  <a:prstGeom prst="rect">
                    <a:avLst/>
                  </a:prstGeom>
                  <a:solidFill>
                    <a:srgbClr val="1B3C72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265176" tIns="143428" rIns="179285"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Hybrid</a:t>
                    </a:r>
                  </a:p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operations</a:t>
                    </a:r>
                  </a:p>
                </p:txBody>
              </p: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1FBE4B0A-F454-49A5-9BA1-0AEA7D6FB50C}"/>
                      </a:ext>
                    </a:extLst>
                  </p:cNvPr>
                  <p:cNvGrpSpPr/>
                  <p:nvPr/>
                </p:nvGrpSpPr>
                <p:grpSpPr>
                  <a:xfrm>
                    <a:off x="10975200" y="777858"/>
                    <a:ext cx="1066275" cy="3405562"/>
                    <a:chOff x="10975200" y="777858"/>
                    <a:chExt cx="1066275" cy="3405562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DFF5828A-645C-4BB3-8EEF-AE0CFBD188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75200" y="1826584"/>
                      <a:ext cx="1064688" cy="300038"/>
                      <a:chOff x="10975200" y="1826584"/>
                      <a:chExt cx="1064688" cy="300038"/>
                    </a:xfrm>
                  </p:grpSpPr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38B3F2D2-CC81-4F96-AF08-64F892A6803B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11381075" y="1826584"/>
                        <a:ext cx="658813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Backup</a:t>
                        </a:r>
                      </a:p>
                    </p:txBody>
                  </p:sp>
                  <p:pic>
                    <p:nvPicPr>
                      <p:cNvPr id="62" name="Picture 206" descr="Backup Service.png">
                        <a:extLst>
                          <a:ext uri="{FF2B5EF4-FFF2-40B4-BE49-F238E27FC236}">
                            <a16:creationId xmlns:a16="http://schemas.microsoft.com/office/drawing/2014/main" id="{6A01EEFD-28ED-4223-8361-40C58863E61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8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5200" y="1828596"/>
                        <a:ext cx="296404" cy="296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7E7B03C-8B32-4464-8956-521C9D0A6A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0478" y="3369012"/>
                      <a:ext cx="1059409" cy="301625"/>
                      <a:chOff x="10980478" y="3369012"/>
                      <a:chExt cx="1059409" cy="301625"/>
                    </a:xfrm>
                  </p:grpSpPr>
                  <p:sp>
                    <p:nvSpPr>
                      <p:cNvPr id="59" name="TextBox 58">
                        <a:extLst>
                          <a:ext uri="{FF2B5EF4-FFF2-40B4-BE49-F238E27FC236}">
                            <a16:creationId xmlns:a16="http://schemas.microsoft.com/office/drawing/2014/main" id="{2BBB22E0-8124-4F0F-A032-0D6B9675C5B1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11381075" y="3369012"/>
                        <a:ext cx="65881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Site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recovery</a:t>
                        </a:r>
                      </a:p>
                    </p:txBody>
                  </p:sp>
                  <p:pic>
                    <p:nvPicPr>
                      <p:cNvPr id="60" name="Picture 210" descr="Site Recovery.png">
                        <a:extLst>
                          <a:ext uri="{FF2B5EF4-FFF2-40B4-BE49-F238E27FC236}">
                            <a16:creationId xmlns:a16="http://schemas.microsoft.com/office/drawing/2014/main" id="{B93E0A6C-1183-40D1-9A29-0458F13E31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9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0478" y="3369012"/>
                        <a:ext cx="285848" cy="286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128A6D5C-162F-46D7-B6B0-6BAAD89839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0029" y="2856180"/>
                      <a:ext cx="1059859" cy="300037"/>
                      <a:chOff x="10980029" y="2856180"/>
                      <a:chExt cx="1059859" cy="300037"/>
                    </a:xfrm>
                  </p:grpSpPr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73B9CF7C-5E31-414A-8F72-5041F18F0A38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11381075" y="2856180"/>
                        <a:ext cx="658813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Import/export</a:t>
                        </a:r>
                      </a:p>
                    </p:txBody>
                  </p:sp>
                  <p:pic>
                    <p:nvPicPr>
                      <p:cNvPr id="58" name="Picture 212" descr="Storage (Azure).png">
                        <a:extLst>
                          <a:ext uri="{FF2B5EF4-FFF2-40B4-BE49-F238E27FC236}">
                            <a16:creationId xmlns:a16="http://schemas.microsoft.com/office/drawing/2014/main" id="{B93DD6F0-611E-4706-B26F-A656FD4B22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0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0029" y="2856180"/>
                        <a:ext cx="286746" cy="286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7F5D1CD1-5939-43DE-B1DC-EBFCF2F670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00752" y="1282977"/>
                      <a:ext cx="1039135" cy="317091"/>
                      <a:chOff x="11000752" y="1282977"/>
                      <a:chExt cx="1039135" cy="317091"/>
                    </a:xfrm>
                  </p:grpSpPr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ABE4AD8-894C-4DC4-B2E3-E92B6E5528AB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11381075" y="1291504"/>
                        <a:ext cx="658812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AD Privileged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Identity mgmt.</a:t>
                        </a:r>
                      </a:p>
                    </p:txBody>
                  </p:sp>
                  <p:pic>
                    <p:nvPicPr>
                      <p:cNvPr id="56" name="Picture 271">
                        <a:extLst>
                          <a:ext uri="{FF2B5EF4-FFF2-40B4-BE49-F238E27FC236}">
                            <a16:creationId xmlns:a16="http://schemas.microsoft.com/office/drawing/2014/main" id="{A195B4DB-7100-4D09-B07A-8E42880CC90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0752" y="1282977"/>
                        <a:ext cx="245301" cy="3170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61051787-8F66-4222-9327-0E3EB267BD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3175" y="2349115"/>
                      <a:ext cx="1058300" cy="301625"/>
                      <a:chOff x="10983175" y="2349115"/>
                      <a:chExt cx="1058300" cy="301625"/>
                    </a:xfrm>
                  </p:grpSpPr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DAFEC7C0-2E03-4321-B398-876667AAA1BE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11381075" y="2349115"/>
                        <a:ext cx="6604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Operational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insights</a:t>
                        </a:r>
                      </a:p>
                    </p:txBody>
                  </p:sp>
                  <p:pic>
                    <p:nvPicPr>
                      <p:cNvPr id="54" name="Picture 329" descr="Operational Insights.png">
                        <a:extLst>
                          <a:ext uri="{FF2B5EF4-FFF2-40B4-BE49-F238E27FC236}">
                            <a16:creationId xmlns:a16="http://schemas.microsoft.com/office/drawing/2014/main" id="{6EA6ACF6-88E3-4CC2-BFDF-6D19A229C1E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2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3175" y="2349115"/>
                        <a:ext cx="280454" cy="2805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9" name="Group 38">
                      <a:extLst>
                        <a:ext uri="{FF2B5EF4-FFF2-40B4-BE49-F238E27FC236}">
                          <a16:creationId xmlns:a16="http://schemas.microsoft.com/office/drawing/2014/main" id="{821E9791-C095-401D-8716-1AA4CB3748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76538" y="777858"/>
                      <a:ext cx="1063349" cy="300038"/>
                      <a:chOff x="10976538" y="777858"/>
                      <a:chExt cx="1063349" cy="300038"/>
                    </a:xfrm>
                  </p:grpSpPr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AAF9062D-3934-4B74-A62C-56FDEBBC9654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11381075" y="777858"/>
                        <a:ext cx="658812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Azure AD 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Connect Health</a:t>
                        </a:r>
                      </a:p>
                    </p:txBody>
                  </p:sp>
                  <p:grpSp>
                    <p:nvGrpSpPr>
                      <p:cNvPr id="44" name="Group 228">
                        <a:extLst>
                          <a:ext uri="{FF2B5EF4-FFF2-40B4-BE49-F238E27FC236}">
                            <a16:creationId xmlns:a16="http://schemas.microsoft.com/office/drawing/2014/main" id="{B661DA77-F64C-49DD-94F9-21784657165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976538" y="777858"/>
                        <a:ext cx="293729" cy="278603"/>
                        <a:chOff x="10757647" y="1125048"/>
                        <a:chExt cx="293741" cy="279390"/>
                      </a:xfrm>
                    </p:grpSpPr>
                    <p:pic>
                      <p:nvPicPr>
                        <p:cNvPr id="45" name="Picture 221" descr="Azure Active Directory.png">
                          <a:extLst>
                            <a:ext uri="{FF2B5EF4-FFF2-40B4-BE49-F238E27FC236}">
                              <a16:creationId xmlns:a16="http://schemas.microsoft.com/office/drawing/2014/main" id="{29B103F1-0C07-48B5-BA5C-900A228B94A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1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57647" y="1125048"/>
                          <a:ext cx="262077" cy="2620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sp>
                      <p:nvSpPr>
                        <p:cNvPr id="46" name="Heart 45">
                          <a:extLst>
                            <a:ext uri="{FF2B5EF4-FFF2-40B4-BE49-F238E27FC236}">
                              <a16:creationId xmlns:a16="http://schemas.microsoft.com/office/drawing/2014/main" id="{798B553A-1BC9-4232-B4AC-6A2329ADA96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0905290" y="1274695"/>
                          <a:ext cx="146056" cy="128950"/>
                        </a:xfrm>
                        <a:prstGeom prst="heart">
                          <a:avLst/>
                        </a:prstGeom>
                        <a:solidFill>
                          <a:srgbClr val="FFFFFF"/>
                        </a:solidFill>
                        <a:ln w="12700" cap="flat" cmpd="sng" algn="ctr">
                          <a:solidFill>
                            <a:srgbClr val="005695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grpSp>
                      <p:nvGrpSpPr>
                        <p:cNvPr id="47" name="Group 21">
                          <a:extLst>
                            <a:ext uri="{FF2B5EF4-FFF2-40B4-BE49-F238E27FC236}">
                              <a16:creationId xmlns:a16="http://schemas.microsoft.com/office/drawing/2014/main" id="{2D1FE747-B73C-4FF9-9DD5-BAE21A75D17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911015" y="1312918"/>
                          <a:ext cx="107890" cy="50915"/>
                          <a:chOff x="11033154" y="1382736"/>
                          <a:chExt cx="155481" cy="72283"/>
                        </a:xfrm>
                      </p:grpSpPr>
                      <p:cxnSp>
                        <p:nvCxnSpPr>
                          <p:cNvPr id="48" name="Straight Connector 47">
                            <a:extLst>
                              <a:ext uri="{FF2B5EF4-FFF2-40B4-BE49-F238E27FC236}">
                                <a16:creationId xmlns:a16="http://schemas.microsoft.com/office/drawing/2014/main" id="{6174F436-AC9E-409E-9974-5C10DF9372F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11034055" y="1414354"/>
                            <a:ext cx="50333" cy="0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49" name="Straight Connector 48">
                            <a:extLst>
                              <a:ext uri="{FF2B5EF4-FFF2-40B4-BE49-F238E27FC236}">
                                <a16:creationId xmlns:a16="http://schemas.microsoft.com/office/drawing/2014/main" id="{C3C55261-DF44-4861-9670-3E01F17BCF0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11139295" y="1418875"/>
                            <a:ext cx="50333" cy="0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50" name="Straight Connector 49">
                            <a:extLst>
                              <a:ext uri="{FF2B5EF4-FFF2-40B4-BE49-F238E27FC236}">
                                <a16:creationId xmlns:a16="http://schemas.microsoft.com/office/drawing/2014/main" id="{6A398B2E-406D-4B67-9B17-042914A345F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1114130" y="1382713"/>
                            <a:ext cx="0" cy="70062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51" name="Straight Connector 50">
                            <a:extLst>
                              <a:ext uri="{FF2B5EF4-FFF2-40B4-BE49-F238E27FC236}">
                                <a16:creationId xmlns:a16="http://schemas.microsoft.com/office/drawing/2014/main" id="{7AE79B01-5D2E-41C2-BCB6-ADE045D1F56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11082100" y="1387233"/>
                            <a:ext cx="25166" cy="27121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5306E542-4263-4D7C-94D4-A1943C5F346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11107266" y="1418875"/>
                            <a:ext cx="34318" cy="36161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</p:grpSp>
                  </p:grpSp>
                </p:grpSp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3737E44A-97C7-4D97-8A80-BC876F8D8D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79734" y="3881795"/>
                      <a:ext cx="1060154" cy="301625"/>
                      <a:chOff x="10979734" y="3881795"/>
                      <a:chExt cx="1060154" cy="301625"/>
                    </a:xfrm>
                  </p:grpSpPr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34C2DFD1-161E-403B-8109-E35FB74C56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381075" y="3881795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 err="1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StorSimple</a:t>
                        </a:r>
                        <a:endPara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endParaRPr>
                      </a:p>
                    </p:txBody>
                  </p:sp>
                  <p:pic>
                    <p:nvPicPr>
                      <p:cNvPr id="42" name="Picture 208" descr="StorSimple.png">
                        <a:extLst>
                          <a:ext uri="{FF2B5EF4-FFF2-40B4-BE49-F238E27FC236}">
                            <a16:creationId xmlns:a16="http://schemas.microsoft.com/office/drawing/2014/main" id="{8F9C9B08-BAF1-426B-A039-7D74A6EE82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3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9734" y="3881795"/>
                        <a:ext cx="287337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</p:grp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386D1F-C904-4E25-A900-7AB0E4ED79C5}"/>
                </a:ext>
              </a:extLst>
            </p:cNvPr>
            <p:cNvGrpSpPr/>
            <p:nvPr/>
          </p:nvGrpSpPr>
          <p:grpSpPr>
            <a:xfrm>
              <a:off x="-102722" y="5826055"/>
              <a:ext cx="12641920" cy="1282663"/>
              <a:chOff x="-102722" y="5826055"/>
              <a:chExt cx="12641920" cy="128266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5CF9805-5A19-4DD6-BC0C-8A2A93EDD896}"/>
                  </a:ext>
                </a:extLst>
              </p:cNvPr>
              <p:cNvSpPr/>
              <p:nvPr/>
            </p:nvSpPr>
            <p:spPr bwMode="auto">
              <a:xfrm>
                <a:off x="-102722" y="5826055"/>
                <a:ext cx="12641920" cy="1282663"/>
              </a:xfrm>
              <a:prstGeom prst="rect">
                <a:avLst/>
              </a:prstGeom>
              <a:solidFill>
                <a:srgbClr val="002846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179285" tIns="91440" rIns="179285" bIns="143428"/>
              <a:lstStyle/>
              <a:p>
                <a:pPr marL="0" marR="0" lvl="0" indent="0" algn="ctr" defTabSz="913927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76250">
                          <a:srgbClr val="FFFFFF"/>
                        </a:gs>
                        <a:gs pos="31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Datacenter infrastructure (24 regions, 19 online)—More than AWS and Google combined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ACCF1DF-020C-4FD2-A39C-1AAE7FC96F18}"/>
                  </a:ext>
                </a:extLst>
              </p:cNvPr>
              <p:cNvGrpSpPr/>
              <p:nvPr/>
            </p:nvGrpSpPr>
            <p:grpSpPr>
              <a:xfrm>
                <a:off x="-19051" y="6247106"/>
                <a:ext cx="12493626" cy="814094"/>
                <a:chOff x="-19051" y="6476517"/>
                <a:chExt cx="12493626" cy="693589"/>
              </a:xfrm>
            </p:grpSpPr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4304600F-3C0F-45DE-9AC0-DA5E533BE7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6258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44">
                  <a:extLst>
                    <a:ext uri="{FF2B5EF4-FFF2-40B4-BE49-F238E27FC236}">
                      <a16:creationId xmlns:a16="http://schemas.microsoft.com/office/drawing/2014/main" id="{99BF4AB8-1759-44FC-8F04-5A05D1187D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8913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45">
                  <a:extLst>
                    <a:ext uri="{FF2B5EF4-FFF2-40B4-BE49-F238E27FC236}">
                      <a16:creationId xmlns:a16="http://schemas.microsoft.com/office/drawing/2014/main" id="{1B42B1A3-BF3B-45A9-B3DB-641ED422AC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1567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46">
                  <a:extLst>
                    <a:ext uri="{FF2B5EF4-FFF2-40B4-BE49-F238E27FC236}">
                      <a16:creationId xmlns:a16="http://schemas.microsoft.com/office/drawing/2014/main" id="{304B597C-FEBE-491B-9F2B-CBFADB033A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9691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Picture 47">
                  <a:extLst>
                    <a:ext uri="{FF2B5EF4-FFF2-40B4-BE49-F238E27FC236}">
                      <a16:creationId xmlns:a16="http://schemas.microsoft.com/office/drawing/2014/main" id="{0FA734D1-6F26-4EAA-ACDE-E3D8FF4789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2345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" name="Picture 48">
                  <a:extLst>
                    <a:ext uri="{FF2B5EF4-FFF2-40B4-BE49-F238E27FC236}">
                      <a16:creationId xmlns:a16="http://schemas.microsoft.com/office/drawing/2014/main" id="{1644906A-C890-438B-A452-07EE3DBCEF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5000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49">
                  <a:extLst>
                    <a:ext uri="{FF2B5EF4-FFF2-40B4-BE49-F238E27FC236}">
                      <a16:creationId xmlns:a16="http://schemas.microsoft.com/office/drawing/2014/main" id="{69241D06-0C42-4779-AB19-FFF70DB3D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7654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" name="Picture 50">
                  <a:extLst>
                    <a:ext uri="{FF2B5EF4-FFF2-40B4-BE49-F238E27FC236}">
                      <a16:creationId xmlns:a16="http://schemas.microsoft.com/office/drawing/2014/main" id="{3F01449F-9B54-401B-A7C6-BD1ECBD972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0309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" name="Picture 51">
                  <a:extLst>
                    <a:ext uri="{FF2B5EF4-FFF2-40B4-BE49-F238E27FC236}">
                      <a16:creationId xmlns:a16="http://schemas.microsoft.com/office/drawing/2014/main" id="{33781D05-B100-4FA0-8DDD-B17C46C81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2963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" name="Picture 52">
                  <a:extLst>
                    <a:ext uri="{FF2B5EF4-FFF2-40B4-BE49-F238E27FC236}">
                      <a16:creationId xmlns:a16="http://schemas.microsoft.com/office/drawing/2014/main" id="{9769DD6E-8103-4A08-A0FE-5886A01A9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85618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53">
                  <a:extLst>
                    <a:ext uri="{FF2B5EF4-FFF2-40B4-BE49-F238E27FC236}">
                      <a16:creationId xmlns:a16="http://schemas.microsoft.com/office/drawing/2014/main" id="{1716AF67-30A7-4BF7-9DC1-3B5D3E536E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8272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" name="Picture 54">
                  <a:extLst>
                    <a:ext uri="{FF2B5EF4-FFF2-40B4-BE49-F238E27FC236}">
                      <a16:creationId xmlns:a16="http://schemas.microsoft.com/office/drawing/2014/main" id="{081AF832-2B7C-420E-8DB5-750BB01FBE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50927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3" name="Picture 56">
                  <a:extLst>
                    <a:ext uri="{FF2B5EF4-FFF2-40B4-BE49-F238E27FC236}">
                      <a16:creationId xmlns:a16="http://schemas.microsoft.com/office/drawing/2014/main" id="{EF632538-EE29-4E82-9A03-F584F5884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3581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" name="Picture 57">
                  <a:extLst>
                    <a:ext uri="{FF2B5EF4-FFF2-40B4-BE49-F238E27FC236}">
                      <a16:creationId xmlns:a16="http://schemas.microsoft.com/office/drawing/2014/main" id="{20222A02-503B-4093-92DF-F37CA2331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716236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58">
                  <a:extLst>
                    <a:ext uri="{FF2B5EF4-FFF2-40B4-BE49-F238E27FC236}">
                      <a16:creationId xmlns:a16="http://schemas.microsoft.com/office/drawing/2014/main" id="{48FFFFCB-45EB-4980-BA1D-F8196E0D2E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051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59">
                  <a:extLst>
                    <a:ext uri="{FF2B5EF4-FFF2-40B4-BE49-F238E27FC236}">
                      <a16:creationId xmlns:a16="http://schemas.microsoft.com/office/drawing/2014/main" id="{1A90C669-0A6C-4507-B483-26370885FC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604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2547699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Union Filesystem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Central Registry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Easy-to-use tooling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000" y="4052876"/>
            <a:ext cx="4560061" cy="12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41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66710" y="4681804"/>
            <a:ext cx="705422" cy="41218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5866710" y="3685103"/>
            <a:ext cx="705422" cy="41218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5866710" y="2718938"/>
            <a:ext cx="705422" cy="41218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8" name="Straight Arrow Connector 27"/>
          <p:cNvCxnSpPr>
            <a:stCxn id="4" idx="7"/>
            <a:endCxn id="26" idx="1"/>
          </p:cNvCxnSpPr>
          <p:nvPr/>
        </p:nvCxnSpPr>
        <p:spPr>
          <a:xfrm flipV="1">
            <a:off x="4140209" y="2925029"/>
            <a:ext cx="1726501" cy="6703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6"/>
            <a:endCxn id="23" idx="1"/>
          </p:cNvCxnSpPr>
          <p:nvPr/>
        </p:nvCxnSpPr>
        <p:spPr>
          <a:xfrm flipV="1">
            <a:off x="4274120" y="3891194"/>
            <a:ext cx="1592590" cy="27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5"/>
            <a:endCxn id="20" idx="1"/>
          </p:cNvCxnSpPr>
          <p:nvPr/>
        </p:nvCxnSpPr>
        <p:spPr>
          <a:xfrm>
            <a:off x="4140209" y="4241919"/>
            <a:ext cx="1726501" cy="6459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1466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87375" y="4530431"/>
            <a:ext cx="1064092" cy="714925"/>
            <a:chOff x="5687375" y="3561167"/>
            <a:chExt cx="1064092" cy="714925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87375" y="3533730"/>
            <a:ext cx="1064092" cy="714925"/>
            <a:chOff x="5687375" y="3561167"/>
            <a:chExt cx="1064092" cy="714925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87375" y="2567565"/>
            <a:ext cx="1064092" cy="714925"/>
            <a:chOff x="5687375" y="3561167"/>
            <a:chExt cx="1064092" cy="714925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55134" y="5405013"/>
            <a:ext cx="172357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Containers</a:t>
            </a:r>
          </a:p>
        </p:txBody>
      </p:sp>
      <p:cxnSp>
        <p:nvCxnSpPr>
          <p:cNvPr id="27" name="Straight Arrow Connector 26"/>
          <p:cNvCxnSpPr>
            <a:stCxn id="16" idx="3"/>
            <a:endCxn id="19" idx="1"/>
          </p:cNvCxnSpPr>
          <p:nvPr/>
        </p:nvCxnSpPr>
        <p:spPr>
          <a:xfrm flipV="1">
            <a:off x="4678705" y="4887894"/>
            <a:ext cx="1008670" cy="8310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865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860342" y="4530431"/>
            <a:ext cx="1064092" cy="714925"/>
            <a:chOff x="5687375" y="3561167"/>
            <a:chExt cx="1064092" cy="714925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860342" y="3533730"/>
            <a:ext cx="1064092" cy="714925"/>
            <a:chOff x="5687375" y="3561167"/>
            <a:chExt cx="1064092" cy="71492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60342" y="2567565"/>
            <a:ext cx="1064092" cy="714925"/>
            <a:chOff x="5687375" y="3561167"/>
            <a:chExt cx="1064092" cy="714925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688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8636804" y="2368962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860342" y="4530431"/>
            <a:ext cx="1064092" cy="714925"/>
            <a:chOff x="5687375" y="3561167"/>
            <a:chExt cx="1064092" cy="714925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860342" y="3533730"/>
            <a:ext cx="1064092" cy="714925"/>
            <a:chOff x="5687375" y="3561167"/>
            <a:chExt cx="1064092" cy="71492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60342" y="2567565"/>
            <a:ext cx="1064092" cy="714925"/>
            <a:chOff x="5687375" y="3561167"/>
            <a:chExt cx="1064092" cy="714925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69" y="2287557"/>
            <a:ext cx="584672" cy="7086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042192" y="2567565"/>
            <a:ext cx="233363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Application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4581" y="3461430"/>
            <a:ext cx="233363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Container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7314" y="4355295"/>
            <a:ext cx="272090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Operating System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4581" y="5245356"/>
            <a:ext cx="233363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Server</a:t>
            </a:r>
          </a:p>
        </p:txBody>
      </p:sp>
      <p:cxnSp>
        <p:nvCxnSpPr>
          <p:cNvPr id="23" name="Straight Arrow Connector 22"/>
          <p:cNvCxnSpPr>
            <a:stCxn id="19" idx="3"/>
          </p:cNvCxnSpPr>
          <p:nvPr/>
        </p:nvCxnSpPr>
        <p:spPr>
          <a:xfrm>
            <a:off x="7375828" y="2881497"/>
            <a:ext cx="1663849" cy="122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</p:cNvCxnSpPr>
          <p:nvPr/>
        </p:nvCxnSpPr>
        <p:spPr>
          <a:xfrm>
            <a:off x="7358217" y="3775362"/>
            <a:ext cx="1502125" cy="122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</p:cNvCxnSpPr>
          <p:nvPr/>
        </p:nvCxnSpPr>
        <p:spPr>
          <a:xfrm>
            <a:off x="7358217" y="4669227"/>
            <a:ext cx="1278587" cy="1257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</p:cNvCxnSpPr>
          <p:nvPr/>
        </p:nvCxnSpPr>
        <p:spPr>
          <a:xfrm>
            <a:off x="7358217" y="5559288"/>
            <a:ext cx="80650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Sprawl</a:t>
            </a:r>
          </a:p>
        </p:txBody>
      </p:sp>
      <p:sp>
        <p:nvSpPr>
          <p:cNvPr id="34" name="Bevel 33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vel 43"/>
          <p:cNvSpPr/>
          <p:nvPr/>
        </p:nvSpPr>
        <p:spPr bwMode="auto">
          <a:xfrm>
            <a:off x="5013768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Bevel 53"/>
          <p:cNvSpPr/>
          <p:nvPr/>
        </p:nvSpPr>
        <p:spPr bwMode="auto">
          <a:xfrm>
            <a:off x="1857913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2329995" y="2341524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ounded Rectangle 64"/>
          <p:cNvSpPr/>
          <p:nvPr/>
        </p:nvSpPr>
        <p:spPr bwMode="auto">
          <a:xfrm>
            <a:off x="5496120" y="2368962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09388" y="4530431"/>
            <a:ext cx="1064092" cy="714925"/>
            <a:chOff x="5687375" y="3561167"/>
            <a:chExt cx="1064092" cy="714925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709388" y="3533730"/>
            <a:ext cx="1064092" cy="714925"/>
            <a:chOff x="5687375" y="3561167"/>
            <a:chExt cx="1064092" cy="714925"/>
          </a:xfrm>
        </p:grpSpPr>
        <p:sp>
          <p:nvSpPr>
            <p:cNvPr id="49" name="Rounded Rectangle 4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09388" y="2567565"/>
            <a:ext cx="1064092" cy="714925"/>
            <a:chOff x="5687375" y="3561167"/>
            <a:chExt cx="1064092" cy="714925"/>
          </a:xfrm>
        </p:grpSpPr>
        <p:sp>
          <p:nvSpPr>
            <p:cNvPr id="52" name="Rounded Rectangle 5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553533" y="4530431"/>
            <a:ext cx="1064092" cy="714925"/>
            <a:chOff x="5687375" y="3561167"/>
            <a:chExt cx="1064092" cy="714925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553533" y="3533730"/>
            <a:ext cx="1064092" cy="714925"/>
            <a:chOff x="5687375" y="3561167"/>
            <a:chExt cx="1064092" cy="714925"/>
          </a:xfrm>
        </p:grpSpPr>
        <p:sp>
          <p:nvSpPr>
            <p:cNvPr id="59" name="Rounded Rectangle 5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553533" y="2567565"/>
            <a:ext cx="1064092" cy="714925"/>
            <a:chOff x="5687375" y="3561167"/>
            <a:chExt cx="1064092" cy="714925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6" name="Rounded Rectangle 65"/>
          <p:cNvSpPr/>
          <p:nvPr/>
        </p:nvSpPr>
        <p:spPr bwMode="auto">
          <a:xfrm>
            <a:off x="8636804" y="2368961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8860342" y="4530431"/>
            <a:ext cx="1064092" cy="714925"/>
            <a:chOff x="5687375" y="3561167"/>
            <a:chExt cx="1064092" cy="714925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860342" y="3533730"/>
            <a:ext cx="1064092" cy="714925"/>
            <a:chOff x="5687375" y="3561167"/>
            <a:chExt cx="1064092" cy="714925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860342" y="2567565"/>
            <a:ext cx="1064092" cy="714925"/>
            <a:chOff x="5687375" y="3561167"/>
            <a:chExt cx="1064092" cy="714925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69" y="2287557"/>
            <a:ext cx="584672" cy="70869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65" y="2276705"/>
            <a:ext cx="584672" cy="70869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296" y="2248977"/>
            <a:ext cx="741319" cy="74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779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C866-B9AE-4964-ADA5-8F62A852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#0 – Let’s crate our first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030A-7783-4E03-8E4F-64755FE1A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Carte simple web application: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Documentation: </a:t>
            </a:r>
            <a:r>
              <a:rPr lang="en-US" u="sng" dirty="0"/>
              <a:t>https://docs.docker.com/get-started/part2/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D014E-D227-4349-B92F-DBD23737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39" y="2440504"/>
            <a:ext cx="5483020" cy="2737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3936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D92F-67D3-4829-832F-6FE86B42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8" y="80955"/>
            <a:ext cx="10724938" cy="735073"/>
          </a:xfrm>
        </p:spPr>
        <p:txBody>
          <a:bodyPr/>
          <a:lstStyle/>
          <a:p>
            <a:r>
              <a:rPr lang="en-US" dirty="0"/>
              <a:t>Challenge #0.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BC6B-586A-4A26-A47E-BAFF7FF88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7218" y="1045704"/>
            <a:ext cx="4701875" cy="4052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48" dirty="0"/>
              <a:t>2. app.py -&gt; </a:t>
            </a:r>
          </a:p>
          <a:p>
            <a:pPr marL="990884" lvl="1" indent="-524586">
              <a:buFont typeface="+mj-lt"/>
              <a:buAutoNum type="arabicPeriod"/>
            </a:pPr>
            <a:endParaRPr lang="en-US" sz="204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99A713-AC81-4D42-82A6-A4CA3F2D6478}"/>
              </a:ext>
            </a:extLst>
          </p:cNvPr>
          <p:cNvSpPr/>
          <p:nvPr/>
        </p:nvSpPr>
        <p:spPr>
          <a:xfrm>
            <a:off x="493088" y="2609012"/>
            <a:ext cx="6217356" cy="3936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Use an official Python runtime as a parent image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python:2.7-slim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Set the working directory to /app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/app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Copy the current directory contents into the container at /app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. /app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Install any needed packages specified in requirements.txt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pip install --trusted-host pypi.python.org -r requirements.txt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Make port 80 available to the world outside this container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EXPOSE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80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Define environment variable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NAME World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Run app.py when the container launches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CMD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"python"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"app.py"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01C6FD-E098-444C-BAC9-3A4D88FFCF8E}"/>
              </a:ext>
            </a:extLst>
          </p:cNvPr>
          <p:cNvSpPr txBox="1">
            <a:spLocks/>
          </p:cNvSpPr>
          <p:nvPr/>
        </p:nvSpPr>
        <p:spPr>
          <a:xfrm>
            <a:off x="493088" y="1097752"/>
            <a:ext cx="4701875" cy="1661200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4586" indent="-524586" defTabSz="932597">
              <a:spcBef>
                <a:spcPts val="1020"/>
              </a:spcBef>
              <a:buFont typeface="+mj-lt"/>
              <a:buAutoNum type="arabicPeriod"/>
            </a:pP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Crate empty folder</a:t>
            </a:r>
          </a:p>
          <a:p>
            <a:pPr marL="524586" indent="-524586" defTabSz="932597">
              <a:spcBef>
                <a:spcPts val="1020"/>
              </a:spcBef>
              <a:buFont typeface="+mj-lt"/>
              <a:buAutoNum type="arabicPeriod"/>
            </a:pP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Create 3 files: </a:t>
            </a:r>
          </a:p>
          <a:p>
            <a:pPr marL="990884" lvl="1" indent="-524586" defTabSz="932597">
              <a:spcBef>
                <a:spcPts val="510"/>
              </a:spcBef>
              <a:buFont typeface="+mj-lt"/>
              <a:buAutoNum type="arabicPeriod"/>
            </a:pPr>
            <a:r>
              <a:rPr lang="en-US" sz="2448" dirty="0" err="1">
                <a:solidFill>
                  <a:prstClr val="black"/>
                </a:solidFill>
                <a:latin typeface="Calibri" panose="020F0502020204030204"/>
              </a:rPr>
              <a:t>Dockerfile</a:t>
            </a: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 -&gt;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6DEBB-2F86-4A54-ACD3-E3FD9F30B786}"/>
              </a:ext>
            </a:extLst>
          </p:cNvPr>
          <p:cNvSpPr/>
          <p:nvPr/>
        </p:nvSpPr>
        <p:spPr>
          <a:xfrm>
            <a:off x="6885307" y="1409653"/>
            <a:ext cx="4760163" cy="31683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flask </a:t>
            </a:r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Flask</a:t>
            </a: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os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socket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app = Flask(__name__)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app.route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"/"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hello():</a:t>
            </a:r>
          </a:p>
          <a:p>
            <a:pPr defTabSz="932597"/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html =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"&lt;h3&gt;Hello {name}!&lt;/h3&gt;"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 defTabSz="932597"/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"&lt;b&gt;Hostname:&lt;/b&gt; {hostname}&lt;</a:t>
            </a:r>
            <a:r>
              <a:rPr lang="en-US" sz="1224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/&gt;"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html.format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os.getenv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"world"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), hostname=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socket.gethostname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__name__ ==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"__main__"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app.run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(host=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'0.0.0.0'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, port=</a:t>
            </a:r>
            <a:r>
              <a:rPr lang="en-US" sz="1224" dirty="0">
                <a:solidFill>
                  <a:srgbClr val="09885A"/>
                </a:solidFill>
                <a:latin typeface="Consolas" panose="020B0609020204030204" pitchFamily="49" charset="0"/>
              </a:rPr>
              <a:t>80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C5C233-EAA3-45B0-9F67-16B3FE066CF5}"/>
              </a:ext>
            </a:extLst>
          </p:cNvPr>
          <p:cNvSpPr txBox="1">
            <a:spLocks/>
          </p:cNvSpPr>
          <p:nvPr/>
        </p:nvSpPr>
        <p:spPr>
          <a:xfrm>
            <a:off x="6555010" y="4517298"/>
            <a:ext cx="4701875" cy="492452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298" lvl="1" indent="0" defTabSz="932597">
              <a:spcBef>
                <a:spcPts val="510"/>
              </a:spcBef>
              <a:buNone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3. requirements.txt -&gt; </a:t>
            </a:r>
          </a:p>
          <a:p>
            <a:pPr marL="466298" lvl="1" indent="0" defTabSz="932597">
              <a:spcBef>
                <a:spcPts val="510"/>
              </a:spcBef>
              <a:buNone/>
            </a:pPr>
            <a:endParaRPr lang="en-US" sz="244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12DC7-6375-4C3F-AC0E-C81BE01BD89F}"/>
              </a:ext>
            </a:extLst>
          </p:cNvPr>
          <p:cNvSpPr/>
          <p:nvPr/>
        </p:nvSpPr>
        <p:spPr>
          <a:xfrm>
            <a:off x="6885306" y="4922581"/>
            <a:ext cx="4760163" cy="38230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Flask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3A726-DD53-4E74-A2F7-12B352413794}"/>
              </a:ext>
            </a:extLst>
          </p:cNvPr>
          <p:cNvSpPr txBox="1">
            <a:spLocks/>
          </p:cNvSpPr>
          <p:nvPr/>
        </p:nvSpPr>
        <p:spPr>
          <a:xfrm>
            <a:off x="6814067" y="5333325"/>
            <a:ext cx="4701875" cy="49245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97">
              <a:spcBef>
                <a:spcPts val="1020"/>
              </a:spcBef>
              <a:buNone/>
            </a:pP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3. Crate and run container: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86C6C6-A999-444A-B5C7-61DFA9B80449}"/>
              </a:ext>
            </a:extLst>
          </p:cNvPr>
          <p:cNvSpPr/>
          <p:nvPr/>
        </p:nvSpPr>
        <p:spPr>
          <a:xfrm>
            <a:off x="6814067" y="5819754"/>
            <a:ext cx="4831402" cy="6704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&gt;docker build -t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friendlyhello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.</a:t>
            </a:r>
          </a:p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&gt;docker run -p 4000:80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friendlyhello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2501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#1 – running Minecraft server on the local PC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026511"/>
          </a:xfrm>
        </p:spPr>
        <p:txBody>
          <a:bodyPr/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Prepared Minecraft Server Docker container is available at: </a:t>
            </a:r>
            <a:r>
              <a:rPr lang="en-US" dirty="0">
                <a:hlinkClick r:id="rId3"/>
              </a:rPr>
              <a:t>https://hub.docker.com/r/openhack/minecraft-server/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 t="566" r="3724" b="8167"/>
          <a:stretch/>
        </p:blipFill>
        <p:spPr>
          <a:xfrm>
            <a:off x="2566718" y="2452941"/>
            <a:ext cx="6952134" cy="41610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3025954" y="5043506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67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#1 –Solution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Check docket is running:</a:t>
            </a:r>
          </a:p>
          <a:p>
            <a:pPr marL="990884" lvl="1" indent="-524586">
              <a:buFont typeface="+mj-lt"/>
              <a:buAutoNum type="arabicPeriod"/>
            </a:pPr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Launch Minecraft:</a:t>
            </a:r>
          </a:p>
          <a:p>
            <a:pPr marL="466298" lvl="1" indent="0">
              <a:buNone/>
            </a:pPr>
            <a:r>
              <a:rPr lang="en-US" dirty="0"/>
              <a:t>&gt; docker pull </a:t>
            </a:r>
            <a:r>
              <a:rPr lang="en-US" dirty="0" err="1"/>
              <a:t>openhack</a:t>
            </a:r>
            <a:r>
              <a:rPr lang="en-US" dirty="0"/>
              <a:t>/</a:t>
            </a:r>
            <a:r>
              <a:rPr lang="en-US" dirty="0" err="1"/>
              <a:t>minecraft</a:t>
            </a:r>
            <a:r>
              <a:rPr lang="en-US" dirty="0"/>
              <a:t>-server</a:t>
            </a:r>
          </a:p>
          <a:p>
            <a:pPr marL="466298" lvl="1" indent="0">
              <a:buNone/>
            </a:pPr>
            <a:r>
              <a:rPr lang="en-US" dirty="0"/>
              <a:t>&gt; docker run -d -p 25565:25565 -e EULA=TRUE </a:t>
            </a:r>
            <a:r>
              <a:rPr lang="en-US" dirty="0" err="1"/>
              <a:t>openhack</a:t>
            </a:r>
            <a:r>
              <a:rPr lang="en-US" dirty="0"/>
              <a:t>/</a:t>
            </a:r>
            <a:r>
              <a:rPr lang="en-US" dirty="0" err="1"/>
              <a:t>minecraft</a:t>
            </a:r>
            <a:r>
              <a:rPr lang="en-US" dirty="0"/>
              <a:t>-server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7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7BEF-8310-4494-9508-1569FAE0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314105"/>
            <a:ext cx="10724938" cy="760978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AF6B-EA18-465A-B360-99A6AFC0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143086"/>
            <a:ext cx="10724938" cy="4437962"/>
          </a:xfrm>
        </p:spPr>
        <p:txBody>
          <a:bodyPr/>
          <a:lstStyle/>
          <a:p>
            <a:r>
              <a:rPr lang="en-US" dirty="0"/>
              <a:t>Activate Azure Trial or Azure Pass: </a:t>
            </a:r>
            <a:r>
              <a:rPr lang="en-US" dirty="0">
                <a:hlinkClick r:id="rId3"/>
              </a:rPr>
              <a:t>https://azure.com</a:t>
            </a:r>
            <a:r>
              <a:rPr lang="en-US" dirty="0"/>
              <a:t> </a:t>
            </a:r>
          </a:p>
          <a:p>
            <a:r>
              <a:rPr lang="en-US" dirty="0"/>
              <a:t>Install Azure CLI: </a:t>
            </a:r>
            <a:r>
              <a:rPr lang="en-US" dirty="0">
                <a:hlinkClick r:id="rId4"/>
              </a:rPr>
              <a:t>https://docs.microsoft.com/en-us/cli/azure/install-azure-cli</a:t>
            </a:r>
            <a:endParaRPr lang="en-US" dirty="0"/>
          </a:p>
          <a:p>
            <a:r>
              <a:rPr lang="en-US" dirty="0"/>
              <a:t>Make sure Docker is running on your PC. If not download and install it from </a:t>
            </a:r>
            <a:r>
              <a:rPr lang="en-US" dirty="0">
                <a:hlinkClick r:id="rId5"/>
              </a:rPr>
              <a:t>https://www.docker.com/community-edition</a:t>
            </a:r>
            <a:r>
              <a:rPr lang="en-US" dirty="0"/>
              <a:t> </a:t>
            </a:r>
          </a:p>
          <a:p>
            <a:r>
              <a:rPr lang="en-US" dirty="0"/>
              <a:t>Have your favorite code editor ready. </a:t>
            </a:r>
          </a:p>
          <a:p>
            <a:pPr lvl="1"/>
            <a:r>
              <a:rPr lang="en-US" dirty="0"/>
              <a:t>For me it’s Visual Studio Code: </a:t>
            </a:r>
            <a:r>
              <a:rPr lang="en-US" dirty="0">
                <a:hlinkClick r:id="rId6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0963B-7053-4D78-9AC6-A26287295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109" y="4746032"/>
            <a:ext cx="3050390" cy="42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F13E6-513E-4C52-880A-6B5C5864F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874" y="5562756"/>
            <a:ext cx="1625579" cy="594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8BECB-F87E-4858-90AD-5F65BE4AA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769" y="4818451"/>
            <a:ext cx="2710378" cy="466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F3AC5-4A06-4883-A9E2-72E1F0F58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4894" y="5577649"/>
            <a:ext cx="2771904" cy="5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82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 – running Minecraft server in the Cloud 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628818"/>
          </a:xfrm>
        </p:spPr>
        <p:txBody>
          <a:bodyPr>
            <a:normAutofit fontScale="92500" lnSpcReduction="10000"/>
          </a:bodyPr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Prepared Minecraft Server Docker container is available at: 	</a:t>
            </a:r>
            <a:r>
              <a:rPr lang="en-US" dirty="0">
                <a:hlinkClick r:id="rId3"/>
              </a:rPr>
              <a:t>https://hub.docker.com/r/openhack/minecraft-server/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Use Azure Container Instances: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https://azure.microsoft.com/en-us/services/container-instances/</a:t>
            </a:r>
            <a:r>
              <a:rPr lang="en-US" dirty="0"/>
              <a:t> </a:t>
            </a:r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8" t="566" r="3724" b="8167"/>
          <a:stretch/>
        </p:blipFill>
        <p:spPr>
          <a:xfrm>
            <a:off x="6387802" y="3693172"/>
            <a:ext cx="4893547" cy="29289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6678651" y="5479045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B7DBA6-7516-4072-B08E-CE175DBA6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125" y="3693172"/>
            <a:ext cx="5013103" cy="29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7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 –Solution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Login to Azure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az</a:t>
            </a:r>
            <a:r>
              <a:rPr lang="en-US" dirty="0"/>
              <a:t> 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Save some defaults: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az</a:t>
            </a:r>
            <a:r>
              <a:rPr lang="en-US" dirty="0"/>
              <a:t> configure –defaults location=</a:t>
            </a:r>
            <a:r>
              <a:rPr lang="en-US" dirty="0" err="1"/>
              <a:t>westus</a:t>
            </a:r>
            <a:r>
              <a:rPr lang="en-US" dirty="0"/>
              <a:t> group=</a:t>
            </a:r>
            <a:r>
              <a:rPr lang="en-US" dirty="0" err="1"/>
              <a:t>LinuxConf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  Crate new Resource Group (aka Folder)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az</a:t>
            </a:r>
            <a:r>
              <a:rPr lang="en-US" dirty="0"/>
              <a:t> group create -l </a:t>
            </a:r>
            <a:r>
              <a:rPr lang="en-US" dirty="0" err="1"/>
              <a:t>westus</a:t>
            </a:r>
            <a:r>
              <a:rPr lang="en-US" dirty="0"/>
              <a:t> -n </a:t>
            </a:r>
            <a:r>
              <a:rPr lang="en-US" dirty="0" err="1"/>
              <a:t>LinuxConf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Crate Minecraft server instance: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az</a:t>
            </a:r>
            <a:r>
              <a:rPr lang="en-US" dirty="0"/>
              <a:t> container create --name </a:t>
            </a:r>
            <a:r>
              <a:rPr lang="en-US" dirty="0" err="1"/>
              <a:t>minecraft</a:t>
            </a:r>
            <a:r>
              <a:rPr lang="en-US" dirty="0"/>
              <a:t> --image </a:t>
            </a:r>
            <a:r>
              <a:rPr lang="en-US" dirty="0" err="1"/>
              <a:t>openhack</a:t>
            </a:r>
            <a:r>
              <a:rPr lang="en-US" dirty="0"/>
              <a:t>/</a:t>
            </a:r>
            <a:r>
              <a:rPr lang="en-US" dirty="0" err="1"/>
              <a:t>minecraft</a:t>
            </a:r>
            <a:r>
              <a:rPr lang="en-US" dirty="0"/>
              <a:t>-server --</a:t>
            </a:r>
            <a:r>
              <a:rPr lang="en-US" dirty="0" err="1"/>
              <a:t>dns</a:t>
            </a:r>
            <a:r>
              <a:rPr lang="en-US" dirty="0"/>
              <a:t>-name-label </a:t>
            </a:r>
            <a:r>
              <a:rPr lang="en-US" dirty="0" err="1"/>
              <a:t>minecraft-dns</a:t>
            </a:r>
            <a:r>
              <a:rPr lang="en-US" dirty="0"/>
              <a:t> --</a:t>
            </a:r>
            <a:r>
              <a:rPr lang="en-US" dirty="0" err="1"/>
              <a:t>cpu</a:t>
            </a:r>
            <a:r>
              <a:rPr lang="en-US" dirty="0"/>
              <a:t> 1 --memory 2 --</a:t>
            </a:r>
            <a:r>
              <a:rPr lang="en-US" dirty="0" err="1"/>
              <a:t>ip</a:t>
            </a:r>
            <a:r>
              <a:rPr lang="en-US" dirty="0"/>
              <a:t>-address public --ports 25565 -e EULA=TRUE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22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#2.1 (Optional). Run Custom Container in ACI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861968"/>
            <a:ext cx="10724938" cy="942318"/>
          </a:xfrm>
        </p:spPr>
        <p:txBody>
          <a:bodyPr/>
          <a:lstStyle/>
          <a:p>
            <a:r>
              <a:rPr lang="en-US" dirty="0"/>
              <a:t>Run container crated in challenge #0 on Azure Container Instances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A516D-D94B-409A-9092-73EB4E79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67" y="3135760"/>
            <a:ext cx="8169994" cy="244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81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#2.1 (Optional).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D861-612F-4589-A949-C9140AF3F929}"/>
              </a:ext>
            </a:extLst>
          </p:cNvPr>
          <p:cNvSpPr/>
          <p:nvPr/>
        </p:nvSpPr>
        <p:spPr>
          <a:xfrm>
            <a:off x="855768" y="1503904"/>
            <a:ext cx="10796179" cy="4800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Crate Azure container registry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crate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Basic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login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Crate login/password. Login is the same as registry name. !Not the best solution - just for demo 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update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--admin-enabled true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credential show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--query </a:t>
            </a:r>
            <a:r>
              <a:rPr lang="en-US" sz="1428" dirty="0">
                <a:solidFill>
                  <a:srgbClr val="A31515"/>
                </a:solidFill>
                <a:latin typeface="Consolas" panose="020B0609020204030204" pitchFamily="49" charset="0"/>
              </a:rPr>
              <a:t>"passwords[0].value"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b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Get repository name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list --resource-group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LinuxConf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--query </a:t>
            </a:r>
            <a:r>
              <a:rPr lang="en-US" sz="1428" dirty="0">
                <a:solidFill>
                  <a:srgbClr val="A31515"/>
                </a:solidFill>
                <a:latin typeface="Consolas" panose="020B0609020204030204" pitchFamily="49" charset="0"/>
              </a:rPr>
              <a:t>"[].{</a:t>
            </a:r>
            <a:r>
              <a:rPr lang="en-US" sz="1428" dirty="0" err="1">
                <a:solidFill>
                  <a:srgbClr val="A31515"/>
                </a:solidFill>
                <a:latin typeface="Consolas" panose="020B0609020204030204" pitchFamily="49" charset="0"/>
              </a:rPr>
              <a:t>acrLoginServer:loginServer</a:t>
            </a:r>
            <a:r>
              <a:rPr lang="en-US" sz="1428" dirty="0">
                <a:solidFill>
                  <a:srgbClr val="A31515"/>
                </a:solidFill>
                <a:latin typeface="Consolas" panose="020B0609020204030204" pitchFamily="49" charset="0"/>
              </a:rPr>
              <a:t>}"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--output table</a:t>
            </a:r>
          </a:p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Tag and push new container into the new repository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docker tag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friendlyhello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contrep.azurecr.io/friendlyhello:v1</a:t>
            </a:r>
          </a:p>
          <a:p>
            <a:pPr defTabSz="932597"/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docker push contrep.azurecr.io/friendlyhello:v1</a:t>
            </a:r>
          </a:p>
          <a:p>
            <a:pPr defTabSz="932597"/>
            <a:b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Check new container exist there: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repository list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--output table 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container create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friendlyhello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--image contrep.azurecr.io/friendlyhello:v1 \</a:t>
            </a:r>
          </a:p>
          <a:p>
            <a:pPr defTabSz="932597"/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-address public --ports 4000</a:t>
            </a:r>
          </a:p>
          <a:p>
            <a:pPr defTabSz="932597"/>
            <a:b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Check deployment status, look at logs: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container list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container attach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friendlyhello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45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0DC3B-AA08-4348-B09C-77DAF427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76" y="2802933"/>
            <a:ext cx="3273719" cy="32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1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 Orchestration?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8492" y="1724345"/>
            <a:ext cx="11887100" cy="1901790"/>
          </a:xfrm>
        </p:spPr>
        <p:txBody>
          <a:bodyPr/>
          <a:lstStyle/>
          <a:p>
            <a:r>
              <a:rPr lang="en-US" dirty="0"/>
              <a:t>Agility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Reliability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97C91-1E75-4052-B57C-5DEE4AF1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297" y="2337772"/>
            <a:ext cx="8046490" cy="35404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C7C4EF-A521-4393-820D-075EFF199EFD}"/>
              </a:ext>
            </a:extLst>
          </p:cNvPr>
          <p:cNvSpPr/>
          <p:nvPr/>
        </p:nvSpPr>
        <p:spPr>
          <a:xfrm>
            <a:off x="267622" y="6162056"/>
            <a:ext cx="9242987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Dmitry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Stolyarov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@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RootConf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2017 https://www.youtube.com/watch?v=CgCLPYJRxbU&amp;amp=&amp;t=8s&amp;amp=&amp;index=3</a:t>
            </a:r>
          </a:p>
        </p:txBody>
      </p:sp>
    </p:spTree>
    <p:extLst>
      <p:ext uri="{BB962C8B-B14F-4D97-AF65-F5344CB8AC3E}">
        <p14:creationId xmlns:p14="http://schemas.microsoft.com/office/powerpoint/2010/main" val="13283082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3561" y="119813"/>
            <a:ext cx="10724938" cy="1351952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546" y="1211611"/>
            <a:ext cx="11887100" cy="5539193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Open source container orchestrator that automates deployment, scaling, and management of applications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Features include:</a:t>
            </a:r>
          </a:p>
          <a:p>
            <a:pPr lvl="1"/>
            <a:r>
              <a:rPr lang="en-US" sz="2400" dirty="0"/>
              <a:t>Automatic bin-packing</a:t>
            </a:r>
          </a:p>
          <a:p>
            <a:pPr lvl="1"/>
            <a:r>
              <a:rPr lang="en-US" sz="2400" dirty="0"/>
              <a:t>Self-healing</a:t>
            </a:r>
          </a:p>
          <a:p>
            <a:pPr lvl="1"/>
            <a:r>
              <a:rPr lang="en-US" sz="2400" dirty="0"/>
              <a:t>Horizontal scaling</a:t>
            </a:r>
          </a:p>
          <a:p>
            <a:pPr lvl="1"/>
            <a:r>
              <a:rPr lang="en-US" sz="2400" dirty="0"/>
              <a:t>Service discovery and load balancing</a:t>
            </a:r>
          </a:p>
          <a:p>
            <a:pPr lvl="1"/>
            <a:r>
              <a:rPr lang="en-US" sz="2400" dirty="0"/>
              <a:t>Automated rollouts and rollbacks</a:t>
            </a:r>
          </a:p>
          <a:p>
            <a:pPr lvl="1"/>
            <a:r>
              <a:rPr lang="en-US" sz="2400" dirty="0"/>
              <a:t>Secret and configuration management</a:t>
            </a:r>
          </a:p>
          <a:p>
            <a:pPr lvl="1"/>
            <a:r>
              <a:rPr lang="en-US" sz="2400" dirty="0"/>
              <a:t>Storage orchestration</a:t>
            </a:r>
          </a:p>
          <a:p>
            <a:pPr lvl="1"/>
            <a:r>
              <a:rPr lang="en-US" sz="2400" dirty="0"/>
              <a:t>Batch execution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76" y="2802933"/>
            <a:ext cx="3273719" cy="32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9727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96" y="274317"/>
            <a:ext cx="10724938" cy="923003"/>
          </a:xfrm>
        </p:spPr>
        <p:txBody>
          <a:bodyPr/>
          <a:lstStyle/>
          <a:p>
            <a:r>
              <a:rPr lang="en-US" dirty="0"/>
              <a:t>Kubernetes - Agility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4" name="Bevel 3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Bevel 5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Bevel 6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evel 7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Bevel 8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Bevel 9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Bevel 10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Bevel 11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ounded Rectangle 13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47739" y="4736439"/>
            <a:ext cx="650944" cy="419527"/>
            <a:chOff x="5687375" y="3561167"/>
            <a:chExt cx="1064092" cy="714925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7739" y="4151563"/>
            <a:ext cx="650944" cy="419527"/>
            <a:chOff x="5687375" y="3561167"/>
            <a:chExt cx="1064092" cy="714925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50759" y="3566687"/>
            <a:ext cx="650944" cy="419527"/>
            <a:chOff x="5687375" y="3561167"/>
            <a:chExt cx="1064092" cy="714925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47739" y="2985517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7739" y="2400641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50759" y="1815765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208388" y="4736439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08388" y="4151563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11408" y="3566687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208388" y="2985517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208388" y="2400641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211408" y="1815765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75" name="Straight Arrow Connector 74"/>
          <p:cNvCxnSpPr>
            <a:stCxn id="74" idx="1"/>
            <a:endCxn id="14" idx="3"/>
          </p:cNvCxnSpPr>
          <p:nvPr/>
        </p:nvCxnSpPr>
        <p:spPr>
          <a:xfrm flipH="1" flipV="1">
            <a:off x="9526647" y="3500879"/>
            <a:ext cx="656458" cy="33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9706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799" y="307249"/>
            <a:ext cx="10724938" cy="947176"/>
          </a:xfrm>
        </p:spPr>
        <p:txBody>
          <a:bodyPr/>
          <a:lstStyle/>
          <a:p>
            <a:r>
              <a:rPr lang="en-US" dirty="0"/>
              <a:t>Kubernetes - Agility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02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778324"/>
          </a:xfrm>
        </p:spPr>
        <p:txBody>
          <a:bodyPr/>
          <a:lstStyle/>
          <a:p>
            <a:r>
              <a:rPr lang="en-US" dirty="0"/>
              <a:t>Kubernetes - Scalability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6" idx="1"/>
            <a:endCxn id="99" idx="0"/>
          </p:cNvCxnSpPr>
          <p:nvPr/>
        </p:nvCxnSpPr>
        <p:spPr>
          <a:xfrm flipH="1" flipV="1">
            <a:off x="8960907" y="5685056"/>
            <a:ext cx="1420954" cy="33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9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" y="2735262"/>
            <a:ext cx="123444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Introduction</a:t>
            </a:r>
          </a:p>
          <a:p>
            <a:pPr algn="ctr"/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Microservice Architectural Style</a:t>
            </a:r>
          </a:p>
        </p:txBody>
      </p:sp>
    </p:spTree>
    <p:extLst>
      <p:ext uri="{BB962C8B-B14F-4D97-AF65-F5344CB8AC3E}">
        <p14:creationId xmlns:p14="http://schemas.microsoft.com/office/powerpoint/2010/main" val="37901600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560675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- Scalability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47739" y="4736439"/>
            <a:ext cx="650944" cy="419527"/>
            <a:chOff x="5687375" y="3561167"/>
            <a:chExt cx="1064092" cy="714925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7739" y="4151563"/>
            <a:ext cx="650944" cy="419527"/>
            <a:chOff x="5687375" y="3561167"/>
            <a:chExt cx="1064092" cy="7149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50759" y="3566687"/>
            <a:ext cx="650944" cy="419527"/>
            <a:chOff x="5687375" y="3561167"/>
            <a:chExt cx="1064092" cy="714925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47739" y="2985517"/>
            <a:ext cx="650944" cy="419527"/>
            <a:chOff x="5687375" y="3561167"/>
            <a:chExt cx="1064092" cy="714925"/>
          </a:xfrm>
        </p:grpSpPr>
        <p:sp>
          <p:nvSpPr>
            <p:cNvPr id="81" name="Rounded Rectangle 8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7739" y="2400641"/>
            <a:ext cx="650944" cy="419527"/>
            <a:chOff x="5687375" y="3561167"/>
            <a:chExt cx="1064092" cy="714925"/>
          </a:xfrm>
        </p:grpSpPr>
        <p:sp>
          <p:nvSpPr>
            <p:cNvPr id="92" name="Rounded Rectangle 9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ounded Rectangle 9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50759" y="1815765"/>
            <a:ext cx="650944" cy="419527"/>
            <a:chOff x="5687375" y="3561167"/>
            <a:chExt cx="1064092" cy="714925"/>
          </a:xfrm>
        </p:grpSpPr>
        <p:sp>
          <p:nvSpPr>
            <p:cNvPr id="95" name="Rounded Rectangle 9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ounded Rectangle 9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208388" y="4736439"/>
            <a:ext cx="650944" cy="419527"/>
            <a:chOff x="5687375" y="3561167"/>
            <a:chExt cx="1064092" cy="714925"/>
          </a:xfrm>
        </p:grpSpPr>
        <p:sp>
          <p:nvSpPr>
            <p:cNvPr id="136" name="Rounded Rectangle 13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ounded Rectangle 13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08388" y="4151563"/>
            <a:ext cx="650944" cy="419527"/>
            <a:chOff x="5687375" y="3561167"/>
            <a:chExt cx="1064092" cy="714925"/>
          </a:xfrm>
        </p:grpSpPr>
        <p:sp>
          <p:nvSpPr>
            <p:cNvPr id="139" name="Rounded Rectangle 13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ounded Rectangle 13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1408" y="3566687"/>
            <a:ext cx="650944" cy="419527"/>
            <a:chOff x="5687375" y="3561167"/>
            <a:chExt cx="1064092" cy="714925"/>
          </a:xfrm>
        </p:grpSpPr>
        <p:sp>
          <p:nvSpPr>
            <p:cNvPr id="142" name="Rounded Rectangle 14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ounded Rectangle 14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08388" y="2985517"/>
            <a:ext cx="650944" cy="419527"/>
            <a:chOff x="5687375" y="3561167"/>
            <a:chExt cx="1064092" cy="714925"/>
          </a:xfrm>
        </p:grpSpPr>
        <p:sp>
          <p:nvSpPr>
            <p:cNvPr id="145" name="Rounded Rectangle 1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ounded Rectangle 1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208388" y="2400641"/>
            <a:ext cx="650944" cy="419527"/>
            <a:chOff x="5687375" y="3561167"/>
            <a:chExt cx="1064092" cy="714925"/>
          </a:xfrm>
        </p:grpSpPr>
        <p:sp>
          <p:nvSpPr>
            <p:cNvPr id="148" name="Rounded Rectangle 1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ounded Rectangle 1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1211408" y="1815765"/>
            <a:ext cx="650944" cy="419527"/>
            <a:chOff x="5687375" y="3561167"/>
            <a:chExt cx="1064092" cy="714925"/>
          </a:xfrm>
        </p:grpSpPr>
        <p:sp>
          <p:nvSpPr>
            <p:cNvPr id="151" name="Rounded Rectangle 1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ounded Rectangle 1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160" name="Straight Arrow Connector 159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788323"/>
          </a:xfrm>
        </p:spPr>
        <p:txBody>
          <a:bodyPr/>
          <a:lstStyle/>
          <a:p>
            <a:r>
              <a:rPr lang="en-US" dirty="0"/>
              <a:t>Kubernetes - Scalability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61441" y="3422360"/>
            <a:ext cx="650944" cy="419527"/>
            <a:chOff x="5687375" y="3561167"/>
            <a:chExt cx="1064092" cy="71492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643373" y="3418146"/>
            <a:ext cx="650944" cy="419527"/>
            <a:chOff x="5687375" y="3561167"/>
            <a:chExt cx="1064092" cy="714925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24690" y="3422360"/>
            <a:ext cx="650944" cy="419527"/>
            <a:chOff x="5687375" y="3561167"/>
            <a:chExt cx="1064092" cy="714925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52045" y="3428599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161779" y="3962761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40192" y="3963750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397738" y="3415441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88393" y="3419047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367304" y="3428599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609674" y="3428599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06927" y="3954030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877670" y="3963750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142" name="Straight Arrow Connector 141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8" y="218773"/>
            <a:ext cx="10724938" cy="826209"/>
          </a:xfrm>
        </p:spPr>
        <p:txBody>
          <a:bodyPr/>
          <a:lstStyle/>
          <a:p>
            <a:r>
              <a:rPr lang="en-US" dirty="0"/>
              <a:t>Kubernetes - Reliability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61441" y="3422360"/>
            <a:ext cx="650944" cy="419527"/>
            <a:chOff x="5687375" y="3561167"/>
            <a:chExt cx="1064092" cy="71492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643373" y="3418146"/>
            <a:ext cx="650944" cy="419527"/>
            <a:chOff x="5687375" y="3561167"/>
            <a:chExt cx="1064092" cy="714925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24690" y="3422360"/>
            <a:ext cx="650944" cy="419527"/>
            <a:chOff x="5687375" y="3561167"/>
            <a:chExt cx="1064092" cy="714925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52045" y="3428599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161779" y="3962761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40192" y="3963750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397738" y="3415441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88393" y="3419047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367304" y="3428599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609674" y="3428599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06927" y="3954030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877670" y="3963750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&quot;No&quot; Symbol 2"/>
          <p:cNvSpPr/>
          <p:nvPr/>
        </p:nvSpPr>
        <p:spPr bwMode="auto">
          <a:xfrm>
            <a:off x="7216509" y="5607229"/>
            <a:ext cx="1054638" cy="1010665"/>
          </a:xfrm>
          <a:prstGeom prst="noSmoking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4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647A-BABA-49CC-9CDA-FB898DCC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6304D-5F4B-41F2-AA90-9F157873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77" y="1632939"/>
            <a:ext cx="5540077" cy="4132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592B-4B68-4F6D-A2FA-A9FD4B1C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45" y="1632939"/>
            <a:ext cx="5593743" cy="42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2018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288C2-7B35-48EC-BFFE-CB0B26DC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245221"/>
            <a:ext cx="10724938" cy="291733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– primitives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29415-7447-47D1-93F2-2E04BF52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42" y="993831"/>
            <a:ext cx="9839317" cy="60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732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3864-7A02-4852-B838-EC32D7D8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87" y="176629"/>
            <a:ext cx="10724938" cy="685322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– primitives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3DEB0-6B9B-4D06-A0F7-702D7CAF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54" y="704750"/>
            <a:ext cx="4963287" cy="3359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EDBBE-F8D6-498E-A922-E5F6046E1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2" y="1054477"/>
            <a:ext cx="4624785" cy="2499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41CA6-4CD7-4B48-8DC9-027F7CBFE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456" y="4334269"/>
            <a:ext cx="3659761" cy="24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5547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CB1C-EEDE-40C9-9D43-4BDEEE40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899338"/>
          </a:xfrm>
        </p:spPr>
        <p:txBody>
          <a:bodyPr/>
          <a:lstStyle/>
          <a:p>
            <a:r>
              <a:rPr lang="en-US" dirty="0"/>
              <a:t>Kubernetes – primitives #3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7B15A-6476-4B4E-A2EF-2B0F6645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66" y="1574062"/>
            <a:ext cx="2971689" cy="4261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D047D-6190-4E8C-B713-51836E9F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795" y="1574063"/>
            <a:ext cx="4217911" cy="45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7314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10D2-955A-4586-9E87-437AF9C7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52" y="262295"/>
            <a:ext cx="10724938" cy="709167"/>
          </a:xfrm>
        </p:spPr>
        <p:txBody>
          <a:bodyPr/>
          <a:lstStyle/>
          <a:p>
            <a:r>
              <a:rPr lang="en-US" dirty="0"/>
              <a:t>Kubernetes – primitives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E7B2B-D139-418B-846C-9BFCCA1C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378"/>
          <a:stretch/>
        </p:blipFill>
        <p:spPr>
          <a:xfrm>
            <a:off x="7484453" y="1292928"/>
            <a:ext cx="3114194" cy="3751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21A1D-4AC0-4507-A82C-BBBEB2486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996" y="1292928"/>
            <a:ext cx="4212614" cy="46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4654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#3 – run Minecraft Kubernetes 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628818"/>
          </a:xfrm>
        </p:spPr>
        <p:txBody>
          <a:bodyPr>
            <a:normAutofit fontScale="92500" lnSpcReduction="10000"/>
          </a:bodyPr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Prepared Minecraft Server Docker container is available at: 	</a:t>
            </a:r>
            <a:r>
              <a:rPr lang="en-US" dirty="0">
                <a:hlinkClick r:id="rId3"/>
              </a:rPr>
              <a:t>https://hub.docker.com/r/openhack/minecraft-server/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Use Azure Container Service (AKS):</a:t>
            </a:r>
          </a:p>
          <a:p>
            <a:pPr marL="0" indent="0">
              <a:buNone/>
            </a:pPr>
            <a:r>
              <a:rPr lang="en-US" dirty="0"/>
              <a:t>	https://azure.microsoft.com/en-us/services/container-service/ </a:t>
            </a:r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 t="566" r="3724" b="8167"/>
          <a:stretch/>
        </p:blipFill>
        <p:spPr>
          <a:xfrm>
            <a:off x="6387802" y="3693172"/>
            <a:ext cx="4893547" cy="29289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6678651" y="5479045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8D71278-D123-42EE-99EA-4811FAAD0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0" y="3693172"/>
            <a:ext cx="5036675" cy="29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4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05" y="204007"/>
            <a:ext cx="10724938" cy="424205"/>
          </a:xfrm>
        </p:spPr>
        <p:txBody>
          <a:bodyPr>
            <a:normAutofit fontScale="90000"/>
          </a:bodyPr>
          <a:lstStyle/>
          <a:p>
            <a:r>
              <a:rPr lang="en-US" sz="3672" dirty="0"/>
              <a:t>Challenge #3.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669BA9-F996-448E-82C2-7B9CF31DC75A}"/>
              </a:ext>
            </a:extLst>
          </p:cNvPr>
          <p:cNvSpPr/>
          <p:nvPr/>
        </p:nvSpPr>
        <p:spPr>
          <a:xfrm>
            <a:off x="499565" y="677372"/>
            <a:ext cx="6087827" cy="62424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## </a:t>
            </a:r>
            <a:r>
              <a:rPr lang="en-US" sz="1224" dirty="0" err="1">
                <a:solidFill>
                  <a:srgbClr val="008000"/>
                </a:solidFill>
                <a:latin typeface="Consolas" panose="020B0609020204030204" pitchFamily="49" charset="0"/>
              </a:rPr>
              <a:t>Challange</a:t>
            </a: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 3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Register service providers for </a:t>
            </a:r>
            <a:r>
              <a:rPr lang="en-US" sz="1224" dirty="0" err="1">
                <a:solidFill>
                  <a:srgbClr val="008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 shell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Microsoft.Network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Microsoft.Storage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Microsoft.Compute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Microsoft.ContainerService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Crate AKS cluster 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group create --name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LinuxConfEastUS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--location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eastus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create --resource-group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LinuxConfEastUS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--name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MinecraftClass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--node-count 1 --generate-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Install CLI </a:t>
            </a:r>
            <a:r>
              <a:rPr lang="en-US" sz="1224" dirty="0" err="1">
                <a:solidFill>
                  <a:srgbClr val="008000"/>
                </a:solidFill>
                <a:latin typeface="Consolas" panose="020B0609020204030204" pitchFamily="49" charset="0"/>
              </a:rPr>
              <a:t>extentions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install-cli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Login to the cluster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get-credentials --resource-group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LinuxConfEastUS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--name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MinecraftClass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Show </a:t>
            </a:r>
            <a:r>
              <a:rPr lang="en-US" sz="1224" dirty="0" err="1">
                <a:solidFill>
                  <a:srgbClr val="008000"/>
                </a:solidFill>
                <a:latin typeface="Consolas" panose="020B0609020204030204" pitchFamily="49" charset="0"/>
              </a:rPr>
              <a:t>availible</a:t>
            </a: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 nodes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nodes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Start deployment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create -f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deployment.yaml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Check deployment status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deployments</a:t>
            </a: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pods</a:t>
            </a: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services</a:t>
            </a: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3E143-0716-43BC-8500-9C2E8040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184" y="535751"/>
            <a:ext cx="3352827" cy="6317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B35C35-C696-4E4E-9F98-4DC3A4C323D9}"/>
              </a:ext>
            </a:extLst>
          </p:cNvPr>
          <p:cNvSpPr txBox="1"/>
          <p:nvPr/>
        </p:nvSpPr>
        <p:spPr>
          <a:xfrm>
            <a:off x="7636099" y="159066"/>
            <a:ext cx="190022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Deployment.yaml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544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532757" y="3421060"/>
            <a:ext cx="1656112" cy="762001"/>
          </a:xfrm>
          <a:prstGeom prst="rect">
            <a:avLst/>
          </a:prstGeom>
          <a:solidFill>
            <a:schemeClr val="accent2"/>
          </a:solidFill>
          <a:ln w="3175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Microservice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8732838" y="3344861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Hide implementation detail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3026062" y="1473439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Modeled around business concepts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2979079" y="5097462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Automated</a:t>
            </a: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7228174" y="1473439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Decentralized</a:t>
            </a: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1768760" y="3344861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Deployed independently</a:t>
            </a: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7210623" y="5097462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Isolate failure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/>
          <p:cNvCxnSpPr>
            <a:endCxn id="9" idx="2"/>
          </p:cNvCxnSpPr>
          <p:nvPr/>
        </p:nvCxnSpPr>
        <p:spPr>
          <a:xfrm flipH="1" flipV="1">
            <a:off x="4207162" y="2387839"/>
            <a:ext cx="1714500" cy="103322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6694773" y="2387839"/>
            <a:ext cx="1714501" cy="103322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1"/>
            <a:endCxn id="12" idx="3"/>
          </p:cNvCxnSpPr>
          <p:nvPr/>
        </p:nvCxnSpPr>
        <p:spPr>
          <a:xfrm flipH="1">
            <a:off x="4130959" y="3802061"/>
            <a:ext cx="140179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3"/>
            <a:endCxn id="5" idx="1"/>
          </p:cNvCxnSpPr>
          <p:nvPr/>
        </p:nvCxnSpPr>
        <p:spPr>
          <a:xfrm>
            <a:off x="7188869" y="3802061"/>
            <a:ext cx="154396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 flipH="1">
            <a:off x="4160179" y="4183061"/>
            <a:ext cx="1840125" cy="9144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0"/>
          </p:cNvCxnSpPr>
          <p:nvPr/>
        </p:nvCxnSpPr>
        <p:spPr>
          <a:xfrm>
            <a:off x="6694773" y="4183061"/>
            <a:ext cx="1696950" cy="9144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Characteristics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50123600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909936"/>
          </a:xfrm>
        </p:spPr>
        <p:txBody>
          <a:bodyPr>
            <a:normAutofit/>
          </a:bodyPr>
          <a:lstStyle/>
          <a:p>
            <a:r>
              <a:rPr lang="en-US" sz="3672" dirty="0"/>
              <a:t>Challenge #4 (Optional) – Stateful 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628818"/>
          </a:xfrm>
        </p:spPr>
        <p:txBody>
          <a:bodyPr>
            <a:normAutofit lnSpcReduction="10000"/>
          </a:bodyPr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What if deployed Pod will die?</a:t>
            </a:r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Update deployment with stateful Pods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Documentation: </a:t>
            </a:r>
            <a:r>
              <a:rPr lang="en-US" dirty="0">
                <a:hlinkClick r:id="rId3"/>
              </a:rPr>
              <a:t>https://docs.microsoft.com/en-us/azure/aks/azure-files-dynamic-pv</a:t>
            </a:r>
            <a:r>
              <a:rPr lang="en-US" dirty="0"/>
              <a:t> </a:t>
            </a:r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 t="566" r="3724" b="8167"/>
          <a:stretch/>
        </p:blipFill>
        <p:spPr>
          <a:xfrm>
            <a:off x="6387802" y="3693172"/>
            <a:ext cx="4893547" cy="29289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6678651" y="5479045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8D71278-D123-42EE-99EA-4811FAAD0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0" y="3693172"/>
            <a:ext cx="5036675" cy="29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68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05" y="204007"/>
            <a:ext cx="10724938" cy="424205"/>
          </a:xfrm>
        </p:spPr>
        <p:txBody>
          <a:bodyPr>
            <a:normAutofit fontScale="90000"/>
          </a:bodyPr>
          <a:lstStyle/>
          <a:p>
            <a:r>
              <a:rPr lang="en-US" sz="3672" dirty="0"/>
              <a:t>Challenge #4 (Optional).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35C35-C696-4E4E-9F98-4DC3A4C323D9}"/>
              </a:ext>
            </a:extLst>
          </p:cNvPr>
          <p:cNvSpPr txBox="1"/>
          <p:nvPr/>
        </p:nvSpPr>
        <p:spPr>
          <a:xfrm>
            <a:off x="7862773" y="3449084"/>
            <a:ext cx="1878974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deployment.yaml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DC454-5784-40AB-AB48-9B1E211B2773}"/>
              </a:ext>
            </a:extLst>
          </p:cNvPr>
          <p:cNvSpPr/>
          <p:nvPr/>
        </p:nvSpPr>
        <p:spPr>
          <a:xfrm>
            <a:off x="1220066" y="970334"/>
            <a:ext cx="10582457" cy="166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## Challenge 4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group list --output table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storage account create --resource-group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MC_LinuxConfEastUS_MinecraftClass_eastus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--name linconfstorage1 --location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eastus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Standard_LRS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create -f storage-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class.yaml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create -f storage-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pvc.yaml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apply -f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deploymant.yaml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0D340-032B-4EEC-A842-B0DDDC5F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66" y="3979755"/>
            <a:ext cx="2919243" cy="18265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0E7EE1-025A-40D6-A641-487E62ADD777}"/>
              </a:ext>
            </a:extLst>
          </p:cNvPr>
          <p:cNvSpPr/>
          <p:nvPr/>
        </p:nvSpPr>
        <p:spPr>
          <a:xfrm>
            <a:off x="1220066" y="3509689"/>
            <a:ext cx="2572047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storage-</a:t>
            </a:r>
            <a:r>
              <a:rPr lang="en-US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class.yaml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BFCDC-357A-4615-BD17-38C1C584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804" y="3886373"/>
            <a:ext cx="2513191" cy="17403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6D3991-91EB-42C3-93E5-23CF8DA3EFEA}"/>
              </a:ext>
            </a:extLst>
          </p:cNvPr>
          <p:cNvSpPr/>
          <p:nvPr/>
        </p:nvSpPr>
        <p:spPr>
          <a:xfrm>
            <a:off x="4624498" y="3509689"/>
            <a:ext cx="230719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storage-</a:t>
            </a:r>
            <a:r>
              <a:rPr lang="en-US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pvc.yaml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536215-57D5-4192-B8E2-E1554C5A7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533" y="3886374"/>
            <a:ext cx="3005055" cy="10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4923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7" y="3620497"/>
            <a:ext cx="2093317" cy="20865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37037" y="4587579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Microservices</a:t>
            </a:r>
            <a:r>
              <a:rPr lang="en-US" dirty="0"/>
              <a:t> are a modern interpretation of </a:t>
            </a:r>
            <a:r>
              <a:rPr lang="en-US" b="1" dirty="0"/>
              <a:t>service-oriented architectures</a:t>
            </a:r>
            <a:r>
              <a:rPr lang="en-US" dirty="0"/>
              <a:t> used to build distributed software systems.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798637" y="2032489"/>
            <a:ext cx="99822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SOA == </a:t>
            </a:r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Microservice Architecture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26720" y="444482"/>
            <a:ext cx="118872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01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532757" y="3421060"/>
            <a:ext cx="1656112" cy="762001"/>
          </a:xfrm>
          <a:prstGeom prst="rect">
            <a:avLst/>
          </a:prstGeom>
          <a:solidFill>
            <a:schemeClr val="accent2"/>
          </a:solidFill>
          <a:ln w="3175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Microservice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8732838" y="3344861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Hide implementation detail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3026062" y="1473439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Modeled around business concepts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2979079" y="5097462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Automated</a:t>
            </a: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7228174" y="1473439"/>
            <a:ext cx="2362199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Decentralized</a:t>
            </a: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1768760" y="3344861"/>
            <a:ext cx="2362199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Deployed independently</a:t>
            </a: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7210623" y="5097462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Isolate failure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/>
          <p:cNvCxnSpPr>
            <a:endCxn id="9" idx="2"/>
          </p:cNvCxnSpPr>
          <p:nvPr/>
        </p:nvCxnSpPr>
        <p:spPr>
          <a:xfrm flipH="1" flipV="1">
            <a:off x="4207162" y="2387839"/>
            <a:ext cx="1714500" cy="103322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6694773" y="2387839"/>
            <a:ext cx="1714501" cy="103322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1"/>
            <a:endCxn id="12" idx="3"/>
          </p:cNvCxnSpPr>
          <p:nvPr/>
        </p:nvCxnSpPr>
        <p:spPr>
          <a:xfrm flipH="1">
            <a:off x="4130959" y="3802061"/>
            <a:ext cx="140179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3"/>
            <a:endCxn id="5" idx="1"/>
          </p:cNvCxnSpPr>
          <p:nvPr/>
        </p:nvCxnSpPr>
        <p:spPr>
          <a:xfrm>
            <a:off x="7188869" y="3802061"/>
            <a:ext cx="154396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 flipH="1">
            <a:off x="4160179" y="4183061"/>
            <a:ext cx="1840125" cy="9144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0"/>
          </p:cNvCxnSpPr>
          <p:nvPr/>
        </p:nvCxnSpPr>
        <p:spPr>
          <a:xfrm>
            <a:off x="6694773" y="4183061"/>
            <a:ext cx="1696950" cy="9144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Characteristics of Microservices 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049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7" y="2811462"/>
            <a:ext cx="13873544" cy="917575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      SOA + Ease of DevOps = Microservice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1593010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Monolith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840579" y="1439862"/>
            <a:ext cx="3200400" cy="35541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059563" y="306729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52190" y="408745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520819" y="307532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59563" y="41068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046534" y="203700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545676" y="203575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Cylinder 13"/>
          <p:cNvSpPr/>
          <p:nvPr/>
        </p:nvSpPr>
        <p:spPr bwMode="auto">
          <a:xfrm>
            <a:off x="7536809" y="1509701"/>
            <a:ext cx="1981200" cy="343536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Database</a:t>
            </a:r>
          </a:p>
        </p:txBody>
      </p:sp>
      <p:cxnSp>
        <p:nvCxnSpPr>
          <p:cNvPr id="16" name="Straight Arrow Connector 15"/>
          <p:cNvCxnSpPr>
            <a:stCxn id="3" idx="3"/>
            <a:endCxn id="14" idx="2"/>
          </p:cNvCxnSpPr>
          <p:nvPr/>
        </p:nvCxnSpPr>
        <p:spPr>
          <a:xfrm>
            <a:off x="6040979" y="3216946"/>
            <a:ext cx="1495830" cy="10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3779837" y="1516062"/>
            <a:ext cx="114489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6079328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2015_Template.potx" id="{9D7DCF63-D646-447A-84B1-5ACE6F48B0FD}" vid="{DE27E08D-E1CF-4392-A12A-B852B2EF2D2A}"/>
    </a:ext>
  </a:extLst>
</a:theme>
</file>

<file path=ppt/theme/theme5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2015_Template.potx" id="{9D7DCF63-D646-447A-84B1-5ACE6F48B0FD}" vid="{D8B5A76F-9881-4059-A8FD-477DB4396BF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8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0</TotalTime>
  <Words>2310</Words>
  <Application>Microsoft Office PowerPoint</Application>
  <PresentationFormat>Custom</PresentationFormat>
  <Paragraphs>653</Paragraphs>
  <Slides>52</Slides>
  <Notes>52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52</vt:i4>
      </vt:variant>
    </vt:vector>
  </HeadingPairs>
  <TitlesOfParts>
    <vt:vector size="73" baseType="lpstr">
      <vt:lpstr>Arial</vt:lpstr>
      <vt:lpstr>Arial Unicode MS</vt:lpstr>
      <vt:lpstr>Calibri</vt:lpstr>
      <vt:lpstr>Calibri Light</vt:lpstr>
      <vt:lpstr>Consolas</vt:lpstr>
      <vt:lpstr>Noto Sans Symbols</vt:lpstr>
      <vt:lpstr>Segoe UI</vt:lpstr>
      <vt:lpstr>Segoe UI Light</vt:lpstr>
      <vt:lpstr>Segoe UI Semibold</vt:lpstr>
      <vt:lpstr>Segoe UI Semilight</vt:lpstr>
      <vt:lpstr>Symbol</vt:lpstr>
      <vt:lpstr>Wingdings</vt:lpstr>
      <vt:lpstr>5-50002_Ignite_Breakout_Template</vt:lpstr>
      <vt:lpstr>6-30537_Envision 2016 Concurrent Template_Dark</vt:lpstr>
      <vt:lpstr>1_5-50002_Ignite_Breakout_Template</vt:lpstr>
      <vt:lpstr>WHITE TEMPLATE</vt:lpstr>
      <vt:lpstr>COLOR TEMPLATE</vt:lpstr>
      <vt:lpstr>Office Theme</vt:lpstr>
      <vt:lpstr>2_5-50002_Ignite_Breakout_Template</vt:lpstr>
      <vt:lpstr>5-30721_Build_2016_Template_Light</vt:lpstr>
      <vt:lpstr>2_Office Theme</vt:lpstr>
      <vt:lpstr>Kubernetes workshop  @ Linux Root conference      </vt:lpstr>
      <vt:lpstr>PowerPoint Presentation</vt:lpstr>
      <vt:lpstr>Requirements</vt:lpstr>
      <vt:lpstr>PowerPoint Presentation</vt:lpstr>
      <vt:lpstr>Characteristics of Microservices</vt:lpstr>
      <vt:lpstr> </vt:lpstr>
      <vt:lpstr>Characteristics of Microservices </vt:lpstr>
      <vt:lpstr>      SOA + Ease of DevOps = Microservice Architecture </vt:lpstr>
      <vt:lpstr>Monolith</vt:lpstr>
      <vt:lpstr>Missing out</vt:lpstr>
      <vt:lpstr>Technology heterogeneity </vt:lpstr>
      <vt:lpstr>Optimized Scaling and resilience  </vt:lpstr>
      <vt:lpstr>Independent deployment</vt:lpstr>
      <vt:lpstr>Distributed development  </vt:lpstr>
      <vt:lpstr>PowerPoint Presentation</vt:lpstr>
      <vt:lpstr>Monolith deployment</vt:lpstr>
      <vt:lpstr>Monolith deployment artifacts </vt:lpstr>
      <vt:lpstr>Microservice on virtual machines</vt:lpstr>
      <vt:lpstr>Containers to the rescue</vt:lpstr>
      <vt:lpstr>Docker</vt:lpstr>
      <vt:lpstr>Container Adoption</vt:lpstr>
      <vt:lpstr>Container Adoption</vt:lpstr>
      <vt:lpstr>Container Adoption</vt:lpstr>
      <vt:lpstr>Container Adoption</vt:lpstr>
      <vt:lpstr>Container Sprawl</vt:lpstr>
      <vt:lpstr>Challenge #0 – Let’s crate our first container</vt:lpstr>
      <vt:lpstr>Challenge #0. Solution</vt:lpstr>
      <vt:lpstr>Challenge #1 – running Minecraft server on the local PC </vt:lpstr>
      <vt:lpstr>Challenge #1 –Solution </vt:lpstr>
      <vt:lpstr>Challenge #2 – running Minecraft server in the Cloud  </vt:lpstr>
      <vt:lpstr>Challenge #2 –Solution </vt:lpstr>
      <vt:lpstr>Challenge #2.1 (Optional). Run Custom Container in ACI</vt:lpstr>
      <vt:lpstr>Challenge #2.1 (Optional). Solution</vt:lpstr>
      <vt:lpstr>Container Orchestration</vt:lpstr>
      <vt:lpstr>Why Container Orchestration?</vt:lpstr>
      <vt:lpstr>What is Kubernetes?</vt:lpstr>
      <vt:lpstr>Kubernetes - Agility</vt:lpstr>
      <vt:lpstr>Kubernetes - Agility</vt:lpstr>
      <vt:lpstr>Kubernetes - Scalability</vt:lpstr>
      <vt:lpstr>Kubernetes - Scalability</vt:lpstr>
      <vt:lpstr>Kubernetes - Scalability</vt:lpstr>
      <vt:lpstr>Kubernetes - Reliability</vt:lpstr>
      <vt:lpstr>Kubernetes Architecture</vt:lpstr>
      <vt:lpstr>Kubernetes – primitives</vt:lpstr>
      <vt:lpstr>Kubernetes – primitives #1</vt:lpstr>
      <vt:lpstr>Kubernetes – primitives #3</vt:lpstr>
      <vt:lpstr>Kubernetes – primitives #2</vt:lpstr>
      <vt:lpstr>Challenge #3 – run Minecraft Kubernetes  </vt:lpstr>
      <vt:lpstr>Challenge #3. Solution</vt:lpstr>
      <vt:lpstr>Challenge #4 (Optional) – Stateful  </vt:lpstr>
      <vt:lpstr>Challenge #4 (Optional). Solution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2018-04-09T13:59:11Z</dcterms:created>
  <dcterms:modified xsi:type="dcterms:W3CDTF">2018-04-09T14:05:46Z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vtsykun@microsoft.com</vt:lpwstr>
  </property>
  <property fmtid="{D5CDD505-2E9C-101B-9397-08002B2CF9AE}" pid="5" name="MSIP_Label_f42aa342-8706-4288-bd11-ebb85995028c_SetDate">
    <vt:lpwstr>2018-04-09T13:59:22.9572023Z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